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3"/>
  </p:notesMasterIdLst>
  <p:sldIdLst>
    <p:sldId id="295" r:id="rId2"/>
    <p:sldId id="283" r:id="rId3"/>
    <p:sldId id="307" r:id="rId4"/>
    <p:sldId id="297" r:id="rId5"/>
    <p:sldId id="308" r:id="rId6"/>
    <p:sldId id="333" r:id="rId7"/>
    <p:sldId id="334" r:id="rId8"/>
    <p:sldId id="309" r:id="rId9"/>
    <p:sldId id="306" r:id="rId10"/>
    <p:sldId id="305" r:id="rId11"/>
    <p:sldId id="310" r:id="rId12"/>
    <p:sldId id="327" r:id="rId13"/>
    <p:sldId id="329" r:id="rId14"/>
    <p:sldId id="330" r:id="rId15"/>
    <p:sldId id="331" r:id="rId16"/>
    <p:sldId id="326" r:id="rId17"/>
    <p:sldId id="332" r:id="rId18"/>
    <p:sldId id="311" r:id="rId19"/>
    <p:sldId id="320" r:id="rId20"/>
    <p:sldId id="328" r:id="rId21"/>
    <p:sldId id="312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Inter" panose="020B0604020202020204" charset="0"/>
      <p:regular r:id="rId28"/>
      <p:bold r:id="rId29"/>
    </p:embeddedFont>
    <p:embeddedFont>
      <p:font typeface="Inter-Regular" panose="020B0604020202020204" charset="0"/>
      <p:regular r:id="rId30"/>
      <p:bold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4499"/>
    <a:srgbClr val="FEB2AC"/>
    <a:srgbClr val="FE8076"/>
    <a:srgbClr val="FD5245"/>
    <a:srgbClr val="F6DDAB"/>
    <a:srgbClr val="25A6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B8CE54-D7E4-4D6C-B30F-6A91B47CCFBE}">
  <a:tblStyle styleId="{E4B8CE54-D7E4-4D6C-B30F-6A91B47CCF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51BF6-B60F-430B-B708-1F52C015F5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8"/>
  </p:normalViewPr>
  <p:slideViewPr>
    <p:cSldViewPr snapToGrid="0">
      <p:cViewPr varScale="1">
        <p:scale>
          <a:sx n="105" d="100"/>
          <a:sy n="105" d="100"/>
        </p:scale>
        <p:origin x="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roline%20Roberts\Documents\Training\NUS\Project\Phase%204\Revenue_cos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'Sheet1 (2)'!$D$5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'Sheet1 (2)'!$E$4:$J$4</c:f>
              <c:strCache>
                <c:ptCount val="6"/>
                <c:pt idx="1">
                  <c:v>Yr 1</c:v>
                </c:pt>
                <c:pt idx="3">
                  <c:v>Yr 2</c:v>
                </c:pt>
                <c:pt idx="5">
                  <c:v>Yr 3</c:v>
                </c:pt>
              </c:strCache>
            </c:strRef>
          </c:cat>
          <c:val>
            <c:numRef>
              <c:f>'Sheet1 (2)'!$E$5:$J$5</c:f>
              <c:numCache>
                <c:formatCode>_-* #,##0_-;\-* #,##0_-;_-* "-"??_-;_-@_-</c:formatCode>
                <c:ptCount val="6"/>
                <c:pt idx="1">
                  <c:v>1080</c:v>
                </c:pt>
                <c:pt idx="3">
                  <c:v>4320</c:v>
                </c:pt>
                <c:pt idx="5">
                  <c:v>9720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0F-4614-BC57-4089251269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2820848"/>
        <c:axId val="582819208"/>
      </c:barChart>
      <c:catAx>
        <c:axId val="58282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19208"/>
        <c:crosses val="autoZero"/>
        <c:auto val="1"/>
        <c:lblAlgn val="ctr"/>
        <c:lblOffset val="100"/>
        <c:noMultiLvlLbl val="0"/>
      </c:catAx>
      <c:valAx>
        <c:axId val="582819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2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C8B238-A5DB-4BE9-B982-A9360C669DF0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</dgm:pt>
    <dgm:pt modelId="{1C065884-3F09-45A8-9F56-CA92D5EA79CF}">
      <dgm:prSet phldrT="[Text]" custT="1"/>
      <dgm:spPr/>
      <dgm:t>
        <a:bodyPr/>
        <a:lstStyle/>
        <a:p>
          <a:r>
            <a:rPr lang="en-US" sz="1800" dirty="0">
              <a:solidFill>
                <a:srgbClr val="104499"/>
              </a:solidFill>
            </a:rPr>
            <a:t>Short Term Trading Strategy</a:t>
          </a:r>
        </a:p>
      </dgm:t>
    </dgm:pt>
    <dgm:pt modelId="{C262F1E7-B31D-41E2-A18F-4AD2A388EF29}" type="parTrans" cxnId="{61E91C07-CEEE-451E-9401-D5013CE0A8AF}">
      <dgm:prSet/>
      <dgm:spPr/>
      <dgm:t>
        <a:bodyPr/>
        <a:lstStyle/>
        <a:p>
          <a:endParaRPr lang="en-US"/>
        </a:p>
      </dgm:t>
    </dgm:pt>
    <dgm:pt modelId="{96F3DA95-4C7C-4E09-8154-6AE45BFFD204}" type="sibTrans" cxnId="{61E91C07-CEEE-451E-9401-D5013CE0A8AF}">
      <dgm:prSet/>
      <dgm:spPr/>
      <dgm:t>
        <a:bodyPr/>
        <a:lstStyle/>
        <a:p>
          <a:endParaRPr lang="en-US"/>
        </a:p>
      </dgm:t>
    </dgm:pt>
    <dgm:pt modelId="{BBAD5183-AD3F-443F-B589-B55A96B9A77E}">
      <dgm:prSet phldrT="[Text]" custT="1"/>
      <dgm:spPr/>
      <dgm:t>
        <a:bodyPr/>
        <a:lstStyle/>
        <a:p>
          <a:r>
            <a:rPr lang="en-US" sz="1800" dirty="0">
              <a:solidFill>
                <a:srgbClr val="104499"/>
              </a:solidFill>
            </a:rPr>
            <a:t>Long Term Portfolio Allocation Strategy</a:t>
          </a:r>
        </a:p>
      </dgm:t>
    </dgm:pt>
    <dgm:pt modelId="{03112845-BB4F-4C6E-9098-DF365633B065}" type="parTrans" cxnId="{78407121-B651-414C-BE66-FB0369EDE5F2}">
      <dgm:prSet/>
      <dgm:spPr/>
      <dgm:t>
        <a:bodyPr/>
        <a:lstStyle/>
        <a:p>
          <a:endParaRPr lang="en-US"/>
        </a:p>
      </dgm:t>
    </dgm:pt>
    <dgm:pt modelId="{769847EB-FB13-44D1-AC10-8BD7F75774FF}" type="sibTrans" cxnId="{78407121-B651-414C-BE66-FB0369EDE5F2}">
      <dgm:prSet/>
      <dgm:spPr/>
      <dgm:t>
        <a:bodyPr/>
        <a:lstStyle/>
        <a:p>
          <a:endParaRPr lang="en-US"/>
        </a:p>
      </dgm:t>
    </dgm:pt>
    <dgm:pt modelId="{3EDCD082-D929-43D6-AB5F-D1E5A8EC4AAD}" type="pres">
      <dgm:prSet presAssocID="{D5C8B238-A5DB-4BE9-B982-A9360C669DF0}" presName="compositeShape" presStyleCnt="0">
        <dgm:presLayoutVars>
          <dgm:dir/>
          <dgm:resizeHandles/>
        </dgm:presLayoutVars>
      </dgm:prSet>
      <dgm:spPr/>
    </dgm:pt>
    <dgm:pt modelId="{646505D5-D6F9-4B31-A909-C8D2A864AF53}" type="pres">
      <dgm:prSet presAssocID="{D5C8B238-A5DB-4BE9-B982-A9360C669DF0}" presName="pyramid" presStyleLbl="node1" presStyleIdx="0" presStyleCnt="1"/>
      <dgm:spPr/>
    </dgm:pt>
    <dgm:pt modelId="{5E4EBB8E-DB38-488F-A366-BC5E21EF5D14}" type="pres">
      <dgm:prSet presAssocID="{D5C8B238-A5DB-4BE9-B982-A9360C669DF0}" presName="theList" presStyleCnt="0"/>
      <dgm:spPr/>
    </dgm:pt>
    <dgm:pt modelId="{C1924820-3DDF-4055-9A24-EC126540A40E}" type="pres">
      <dgm:prSet presAssocID="{1C065884-3F09-45A8-9F56-CA92D5EA79CF}" presName="aNode" presStyleLbl="fgAcc1" presStyleIdx="0" presStyleCnt="2" custScaleY="48940">
        <dgm:presLayoutVars>
          <dgm:bulletEnabled val="1"/>
        </dgm:presLayoutVars>
      </dgm:prSet>
      <dgm:spPr/>
    </dgm:pt>
    <dgm:pt modelId="{764CCB33-ED76-4DC1-8AFC-D7D85A7C561C}" type="pres">
      <dgm:prSet presAssocID="{1C065884-3F09-45A8-9F56-CA92D5EA79CF}" presName="aSpace" presStyleCnt="0"/>
      <dgm:spPr/>
    </dgm:pt>
    <dgm:pt modelId="{87D2453D-5FEB-49FE-AF85-4D4A149FD20D}" type="pres">
      <dgm:prSet presAssocID="{BBAD5183-AD3F-443F-B589-B55A96B9A77E}" presName="aNode" presStyleLbl="fgAcc1" presStyleIdx="1" presStyleCnt="2">
        <dgm:presLayoutVars>
          <dgm:bulletEnabled val="1"/>
        </dgm:presLayoutVars>
      </dgm:prSet>
      <dgm:spPr/>
    </dgm:pt>
    <dgm:pt modelId="{24E184CB-F583-48A1-8B90-E4EBD3C2273A}" type="pres">
      <dgm:prSet presAssocID="{BBAD5183-AD3F-443F-B589-B55A96B9A77E}" presName="aSpace" presStyleCnt="0"/>
      <dgm:spPr/>
    </dgm:pt>
  </dgm:ptLst>
  <dgm:cxnLst>
    <dgm:cxn modelId="{3F96A205-6C26-4B2D-B0E1-A82D1810A4A9}" type="presOf" srcId="{D5C8B238-A5DB-4BE9-B982-A9360C669DF0}" destId="{3EDCD082-D929-43D6-AB5F-D1E5A8EC4AAD}" srcOrd="0" destOrd="0" presId="urn:microsoft.com/office/officeart/2005/8/layout/pyramid2"/>
    <dgm:cxn modelId="{61E91C07-CEEE-451E-9401-D5013CE0A8AF}" srcId="{D5C8B238-A5DB-4BE9-B982-A9360C669DF0}" destId="{1C065884-3F09-45A8-9F56-CA92D5EA79CF}" srcOrd="0" destOrd="0" parTransId="{C262F1E7-B31D-41E2-A18F-4AD2A388EF29}" sibTransId="{96F3DA95-4C7C-4E09-8154-6AE45BFFD204}"/>
    <dgm:cxn modelId="{78407121-B651-414C-BE66-FB0369EDE5F2}" srcId="{D5C8B238-A5DB-4BE9-B982-A9360C669DF0}" destId="{BBAD5183-AD3F-443F-B589-B55A96B9A77E}" srcOrd="1" destOrd="0" parTransId="{03112845-BB4F-4C6E-9098-DF365633B065}" sibTransId="{769847EB-FB13-44D1-AC10-8BD7F75774FF}"/>
    <dgm:cxn modelId="{F5A4CF91-7DF1-4493-BC50-829C9017751D}" type="presOf" srcId="{1C065884-3F09-45A8-9F56-CA92D5EA79CF}" destId="{C1924820-3DDF-4055-9A24-EC126540A40E}" srcOrd="0" destOrd="0" presId="urn:microsoft.com/office/officeart/2005/8/layout/pyramid2"/>
    <dgm:cxn modelId="{445997E0-4401-4500-8933-DD4707856270}" type="presOf" srcId="{BBAD5183-AD3F-443F-B589-B55A96B9A77E}" destId="{87D2453D-5FEB-49FE-AF85-4D4A149FD20D}" srcOrd="0" destOrd="0" presId="urn:microsoft.com/office/officeart/2005/8/layout/pyramid2"/>
    <dgm:cxn modelId="{82C8FCCB-7741-4117-A1D8-6748E377C31A}" type="presParOf" srcId="{3EDCD082-D929-43D6-AB5F-D1E5A8EC4AAD}" destId="{646505D5-D6F9-4B31-A909-C8D2A864AF53}" srcOrd="0" destOrd="0" presId="urn:microsoft.com/office/officeart/2005/8/layout/pyramid2"/>
    <dgm:cxn modelId="{8283E1B8-EBA8-47F1-90EA-84DF496FF0CF}" type="presParOf" srcId="{3EDCD082-D929-43D6-AB5F-D1E5A8EC4AAD}" destId="{5E4EBB8E-DB38-488F-A366-BC5E21EF5D14}" srcOrd="1" destOrd="0" presId="urn:microsoft.com/office/officeart/2005/8/layout/pyramid2"/>
    <dgm:cxn modelId="{26FEE2C2-4F99-46E8-B5DD-D30D57678873}" type="presParOf" srcId="{5E4EBB8E-DB38-488F-A366-BC5E21EF5D14}" destId="{C1924820-3DDF-4055-9A24-EC126540A40E}" srcOrd="0" destOrd="0" presId="urn:microsoft.com/office/officeart/2005/8/layout/pyramid2"/>
    <dgm:cxn modelId="{44053823-5918-4171-9AFC-496AE3BA1DFA}" type="presParOf" srcId="{5E4EBB8E-DB38-488F-A366-BC5E21EF5D14}" destId="{764CCB33-ED76-4DC1-8AFC-D7D85A7C561C}" srcOrd="1" destOrd="0" presId="urn:microsoft.com/office/officeart/2005/8/layout/pyramid2"/>
    <dgm:cxn modelId="{0BC13434-A192-4AE9-AB3A-7A006015150D}" type="presParOf" srcId="{5E4EBB8E-DB38-488F-A366-BC5E21EF5D14}" destId="{87D2453D-5FEB-49FE-AF85-4D4A149FD20D}" srcOrd="2" destOrd="0" presId="urn:microsoft.com/office/officeart/2005/8/layout/pyramid2"/>
    <dgm:cxn modelId="{0A9F0CD4-0294-4E1D-8A2D-331826CAA4C5}" type="presParOf" srcId="{5E4EBB8E-DB38-488F-A366-BC5E21EF5D14}" destId="{24E184CB-F583-48A1-8B90-E4EBD3C2273A}" srcOrd="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505D5-D6F9-4B31-A909-C8D2A864AF53}">
      <dsp:nvSpPr>
        <dsp:cNvPr id="0" name=""/>
        <dsp:cNvSpPr/>
      </dsp:nvSpPr>
      <dsp:spPr>
        <a:xfrm>
          <a:off x="614370" y="0"/>
          <a:ext cx="3195440" cy="319544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924820-3DDF-4055-9A24-EC126540A40E}">
      <dsp:nvSpPr>
        <dsp:cNvPr id="0" name=""/>
        <dsp:cNvSpPr/>
      </dsp:nvSpPr>
      <dsp:spPr>
        <a:xfrm>
          <a:off x="2212090" y="321082"/>
          <a:ext cx="2077036" cy="71839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104499"/>
              </a:solidFill>
            </a:rPr>
            <a:t>Short Term Trading Strategy</a:t>
          </a:r>
        </a:p>
      </dsp:txBody>
      <dsp:txXfrm>
        <a:off x="2247159" y="356151"/>
        <a:ext cx="2006898" cy="648255"/>
      </dsp:txXfrm>
    </dsp:sp>
    <dsp:sp modelId="{87D2453D-5FEB-49FE-AF85-4D4A149FD20D}">
      <dsp:nvSpPr>
        <dsp:cNvPr id="0" name=""/>
        <dsp:cNvSpPr/>
      </dsp:nvSpPr>
      <dsp:spPr>
        <a:xfrm>
          <a:off x="2212090" y="1222964"/>
          <a:ext cx="2077036" cy="146790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104499"/>
              </a:solidFill>
            </a:rPr>
            <a:t>Long Term Portfolio Allocation Strategy</a:t>
          </a:r>
        </a:p>
      </dsp:txBody>
      <dsp:txXfrm>
        <a:off x="2283747" y="1294621"/>
        <a:ext cx="1933722" cy="13245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2.png>
</file>

<file path=ppt/media/image3.jf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c9451a3e4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c9451a3e4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185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75523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411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623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7104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8400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3414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8631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28473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d9ad39b82_2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d9ad39b82_2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48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107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92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439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030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1986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4450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270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17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152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6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f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>
            <a:off x="0" y="3267100"/>
            <a:ext cx="9144000" cy="1355267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0" y="3612419"/>
            <a:ext cx="89154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dirty="0" err="1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QuantConnect</a:t>
            </a:r>
            <a:r>
              <a:rPr lang="en-US" altLang="ko-KR" sz="4400" dirty="0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 Alpha Strategy </a:t>
            </a:r>
            <a:endParaRPr lang="ko-KR" altLang="en-US" sz="4400" dirty="0">
              <a:solidFill>
                <a:schemeClr val="lt1"/>
              </a:solidFill>
              <a:latin typeface="Inter-Regular"/>
              <a:sym typeface="Inter-Regula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3684298" y="4323844"/>
            <a:ext cx="523099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SG" altLang="ko-KR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  <a:cs typeface="Arial" pitchFamily="34" charset="0"/>
              </a:rPr>
              <a:t>Bringing algo-trading closer to non-professional investors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915DFB-1C59-4B2C-B7AB-846718691D40}"/>
              </a:ext>
            </a:extLst>
          </p:cNvPr>
          <p:cNvSpPr txBox="1"/>
          <p:nvPr/>
        </p:nvSpPr>
        <p:spPr>
          <a:xfrm>
            <a:off x="7132320" y="4727179"/>
            <a:ext cx="20726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</a:rPr>
              <a:t>Batch 3A – Group 1</a:t>
            </a: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of a strategy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991F7A1-9219-1848-803F-DCDE252149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29" t="14531" r="-439" b="17037"/>
          <a:stretch/>
        </p:blipFill>
        <p:spPr>
          <a:xfrm>
            <a:off x="4437018" y="2729407"/>
            <a:ext cx="4554488" cy="2187783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6D603765-6762-9A4E-9DA8-CE028BF6B9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52" t="12437" b="46284"/>
          <a:stretch/>
        </p:blipFill>
        <p:spPr>
          <a:xfrm>
            <a:off x="4152001" y="1232300"/>
            <a:ext cx="4839506" cy="1497107"/>
          </a:xfrm>
          <a:prstGeom prst="rect">
            <a:avLst/>
          </a:prstGeom>
        </p:spPr>
      </p:pic>
      <p:pic>
        <p:nvPicPr>
          <p:cNvPr id="9" name="Picture 8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6FA3C1CD-3C51-DC46-AD8B-287F8C6FD5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99" t="11055" b="11111"/>
          <a:stretch/>
        </p:blipFill>
        <p:spPr>
          <a:xfrm>
            <a:off x="152493" y="1788012"/>
            <a:ext cx="3999507" cy="272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0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4.</a:t>
            </a:r>
            <a:r>
              <a:rPr lang="en-US" sz="3600" dirty="0"/>
              <a:t> Our Solution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371025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</a:t>
            </a:r>
            <a:endParaRPr dirty="0"/>
          </a:p>
        </p:txBody>
      </p:sp>
      <p:sp>
        <p:nvSpPr>
          <p:cNvPr id="341" name="Google Shape;341;p3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894A7E7-43F3-41DA-8159-2C0AEF6B27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972817"/>
              </p:ext>
            </p:extLst>
          </p:nvPr>
        </p:nvGraphicFramePr>
        <p:xfrm>
          <a:off x="963349" y="1408308"/>
          <a:ext cx="4903498" cy="3195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0AD27641-70A4-4D9F-AD70-149E7C61557D}"/>
              </a:ext>
            </a:extLst>
          </p:cNvPr>
          <p:cNvSpPr/>
          <p:nvPr/>
        </p:nvSpPr>
        <p:spPr>
          <a:xfrm>
            <a:off x="5903556" y="1232300"/>
            <a:ext cx="2512929" cy="1869140"/>
          </a:xfrm>
          <a:prstGeom prst="wedgeRoundRectCallout">
            <a:avLst>
              <a:gd name="adj1" fmla="val -76398"/>
              <a:gd name="adj2" fmla="val -1826"/>
              <a:gd name="adj3" fmla="val 16667"/>
            </a:avLst>
          </a:prstGeom>
          <a:noFill/>
          <a:ln>
            <a:solidFill>
              <a:srgbClr val="25A6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Simple MACD based;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Optimize MACD parameters for 20+ symbols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Trailing stop loss;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Daily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Actively monitor several symbols;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Allocate 3 “best” out of 7 US stocks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6A3A16AC-6AB8-485D-936C-2BFB98A1B271}"/>
              </a:ext>
            </a:extLst>
          </p:cNvPr>
          <p:cNvSpPr/>
          <p:nvPr/>
        </p:nvSpPr>
        <p:spPr>
          <a:xfrm>
            <a:off x="5866846" y="3397689"/>
            <a:ext cx="1795428" cy="909811"/>
          </a:xfrm>
          <a:prstGeom prst="wedgeRoundRectCallout">
            <a:avLst>
              <a:gd name="adj1" fmla="val -83334"/>
              <a:gd name="adj2" fmla="val -50475"/>
              <a:gd name="adj3" fmla="val 16667"/>
            </a:avLst>
          </a:prstGeom>
          <a:noFill/>
          <a:ln>
            <a:solidFill>
              <a:srgbClr val="25A6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104499"/>
                </a:solidFill>
              </a:rPr>
              <a:t>SP500 based “11-sector-rebalance”</a:t>
            </a:r>
          </a:p>
        </p:txBody>
      </p:sp>
    </p:spTree>
    <p:extLst>
      <p:ext uri="{BB962C8B-B14F-4D97-AF65-F5344CB8AC3E}">
        <p14:creationId xmlns:p14="http://schemas.microsoft.com/office/powerpoint/2010/main" val="4136989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7F4BF2-A8B9-4854-AF1F-505F9277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634" y="1269132"/>
            <a:ext cx="6370431" cy="37219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BC65D3-22F0-47F7-85BA-D0FA04381606}"/>
              </a:ext>
            </a:extLst>
          </p:cNvPr>
          <p:cNvSpPr txBox="1"/>
          <p:nvPr/>
        </p:nvSpPr>
        <p:spPr>
          <a:xfrm>
            <a:off x="1017851" y="770523"/>
            <a:ext cx="76389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04499"/>
                </a:solidFill>
              </a:rPr>
              <a:t>The code is available at </a:t>
            </a:r>
            <a:r>
              <a:rPr lang="en-US" sz="1400" dirty="0" err="1">
                <a:solidFill>
                  <a:srgbClr val="104499"/>
                </a:solidFill>
              </a:rPr>
              <a:t>Github</a:t>
            </a:r>
            <a:r>
              <a:rPr lang="en-US" sz="1400" dirty="0">
                <a:solidFill>
                  <a:srgbClr val="104499"/>
                </a:solidFill>
              </a:rPr>
              <a:t> :</a:t>
            </a:r>
          </a:p>
          <a:p>
            <a:r>
              <a:rPr lang="en-US" sz="1400" dirty="0">
                <a:solidFill>
                  <a:srgbClr val="104499"/>
                </a:solidFill>
              </a:rPr>
              <a:t>https://github.com/iskaspb/project-omega/blob/master/src/strategy/MACDTrend/main.py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12F8A4E-8290-49B4-AD75-6AC5F6A639BD}"/>
              </a:ext>
            </a:extLst>
          </p:cNvPr>
          <p:cNvSpPr/>
          <p:nvPr/>
        </p:nvSpPr>
        <p:spPr>
          <a:xfrm>
            <a:off x="4953000" y="1663700"/>
            <a:ext cx="704850" cy="4191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8B860B5-9EFD-4DCB-86A7-7DD15AB1411E}"/>
              </a:ext>
            </a:extLst>
          </p:cNvPr>
          <p:cNvSpPr/>
          <p:nvPr/>
        </p:nvSpPr>
        <p:spPr>
          <a:xfrm>
            <a:off x="6165850" y="1663700"/>
            <a:ext cx="704850" cy="4191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17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 </a:t>
            </a:r>
            <a:r>
              <a:rPr lang="en-US" dirty="0" err="1"/>
              <a:t>backtest</a:t>
            </a:r>
            <a:endParaRPr lang="en-US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07E97C-F150-432A-ACBB-47D86D4C1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52" y="872177"/>
            <a:ext cx="6591772" cy="392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8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 </a:t>
            </a:r>
            <a:r>
              <a:rPr lang="en-US" dirty="0" err="1"/>
              <a:t>backtest</a:t>
            </a:r>
            <a:endParaRPr lang="en-US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966D7F-113E-4914-BE31-B5C1C722B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52" y="825158"/>
            <a:ext cx="7011512" cy="409647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4ECB25F-52AE-4FBB-AAF0-B188E5902956}"/>
              </a:ext>
            </a:extLst>
          </p:cNvPr>
          <p:cNvSpPr/>
          <p:nvPr/>
        </p:nvSpPr>
        <p:spPr>
          <a:xfrm>
            <a:off x="6439736" y="2794077"/>
            <a:ext cx="550975" cy="3097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C2088C-4BE4-4829-9B72-D7658519C04B}"/>
              </a:ext>
            </a:extLst>
          </p:cNvPr>
          <p:cNvSpPr/>
          <p:nvPr/>
        </p:nvSpPr>
        <p:spPr>
          <a:xfrm>
            <a:off x="6431950" y="2339106"/>
            <a:ext cx="550975" cy="3097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C9D8B25-B762-4249-8A3C-6600466DF06D}"/>
              </a:ext>
            </a:extLst>
          </p:cNvPr>
          <p:cNvSpPr/>
          <p:nvPr/>
        </p:nvSpPr>
        <p:spPr>
          <a:xfrm>
            <a:off x="6451971" y="3246820"/>
            <a:ext cx="550975" cy="3097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2376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>
            <a:spLocks noGrp="1"/>
          </p:cNvSpPr>
          <p:nvPr>
            <p:ph type="title"/>
          </p:nvPr>
        </p:nvSpPr>
        <p:spPr>
          <a:xfrm>
            <a:off x="1037875" y="929438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Backtest results</a:t>
            </a:r>
            <a:endParaRPr dirty="0"/>
          </a:p>
        </p:txBody>
      </p:sp>
      <p:graphicFrame>
        <p:nvGraphicFramePr>
          <p:cNvPr id="169" name="Google Shape;169;p24"/>
          <p:cNvGraphicFramePr/>
          <p:nvPr>
            <p:extLst>
              <p:ext uri="{D42A27DB-BD31-4B8C-83A1-F6EECF244321}">
                <p14:modId xmlns:p14="http://schemas.microsoft.com/office/powerpoint/2010/main" val="1380647572"/>
              </p:ext>
            </p:extLst>
          </p:nvPr>
        </p:nvGraphicFramePr>
        <p:xfrm>
          <a:off x="1037900" y="1442019"/>
          <a:ext cx="7068277" cy="2363718"/>
        </p:xfrm>
        <a:graphic>
          <a:graphicData uri="http://schemas.openxmlformats.org/drawingml/2006/table">
            <a:tbl>
              <a:tblPr>
                <a:noFill/>
                <a:tableStyleId>{E4B8CE54-D7E4-4D6C-B30F-6A91B47CCFBE}</a:tableStyleId>
              </a:tblPr>
              <a:tblGrid>
                <a:gridCol w="35207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4750">
                  <a:extLst>
                    <a:ext uri="{9D8B030D-6E8A-4147-A177-3AD203B41FA5}">
                      <a16:colId xmlns:a16="http://schemas.microsoft.com/office/drawing/2014/main" val="1803247603"/>
                    </a:ext>
                  </a:extLst>
                </a:gridCol>
                <a:gridCol w="10512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98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An</a:t>
                      </a:r>
                      <a:r>
                        <a:rPr lang="en-US" sz="1100" dirty="0" err="1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nual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 Return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Sharpe Ratio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PSR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Short Term Trading Strategy 6 year</a:t>
                      </a:r>
                      <a:b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</a:b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(3 out of 7 US stocks)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18.8%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0.9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Short Term Trading Strat (Optimized) 6 years</a:t>
                      </a:r>
                      <a:b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</a:b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(3 out of 7 US stocks)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41.7%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1.7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88%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Long Term Portfolio Allocation Strategy 6 years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14.1%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0.77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23.3%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SP500 6 years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12.6%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19.2%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9641308"/>
                  </a:ext>
                </a:extLst>
              </a:tr>
            </a:tbl>
          </a:graphicData>
        </a:graphic>
      </p:graphicFrame>
      <p:sp>
        <p:nvSpPr>
          <p:cNvPr id="170" name="Google Shape;170;p2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744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QC Lean : research environment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16E6A5-5B40-42F9-A31A-B22C8ED7E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69" y="882365"/>
            <a:ext cx="5634942" cy="3967459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A0D5656-B089-495F-B4A4-C1D80DE6E4E9}"/>
              </a:ext>
            </a:extLst>
          </p:cNvPr>
          <p:cNvSpPr/>
          <p:nvPr/>
        </p:nvSpPr>
        <p:spPr>
          <a:xfrm>
            <a:off x="1330038" y="1529309"/>
            <a:ext cx="1911927" cy="740865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010333AF-5F96-4889-B86E-EFD897D57E11}"/>
              </a:ext>
            </a:extLst>
          </p:cNvPr>
          <p:cNvSpPr/>
          <p:nvPr/>
        </p:nvSpPr>
        <p:spPr>
          <a:xfrm>
            <a:off x="3828779" y="1795655"/>
            <a:ext cx="2073258" cy="1210781"/>
          </a:xfrm>
          <a:prstGeom prst="wedgeRoundRectCallout">
            <a:avLst>
              <a:gd name="adj1" fmla="val -90893"/>
              <a:gd name="adj2" fmla="val -9447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104499"/>
                </a:solidFill>
              </a:rPr>
              <a:t>QS Lean provides command line interface to all strategy development functions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466C80-08CC-472F-8BC4-DEBCC12A303A}"/>
              </a:ext>
            </a:extLst>
          </p:cNvPr>
          <p:cNvSpPr txBox="1"/>
          <p:nvPr/>
        </p:nvSpPr>
        <p:spPr>
          <a:xfrm>
            <a:off x="6488851" y="882365"/>
            <a:ext cx="25670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104499"/>
                </a:solidFill>
              </a:rPr>
              <a:t>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Free of charge;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Automation;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Custom data sources;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Integration with cloud environment;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Convenience of local development and simple to install - see out </a:t>
            </a:r>
            <a:r>
              <a:rPr lang="en-US" b="1" dirty="0" err="1">
                <a:solidFill>
                  <a:srgbClr val="104499"/>
                </a:solidFill>
              </a:rPr>
              <a:t>Github</a:t>
            </a:r>
            <a:r>
              <a:rPr lang="en-US" b="1" dirty="0">
                <a:solidFill>
                  <a:srgbClr val="104499"/>
                </a:solidFill>
              </a:rPr>
              <a:t> omega-project</a:t>
            </a:r>
          </a:p>
        </p:txBody>
      </p:sp>
    </p:spTree>
    <p:extLst>
      <p:ext uri="{BB962C8B-B14F-4D97-AF65-F5344CB8AC3E}">
        <p14:creationId xmlns:p14="http://schemas.microsoft.com/office/powerpoint/2010/main" val="1727872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r>
              <a:rPr lang="en-US" dirty="0"/>
              <a:t> Financials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689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44A59-E330-478F-8760-CA9386E4B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Financials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BB28D5-C292-4A86-819F-F38DF250CC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8AE03-AACF-4EE2-9CCA-50DCB07E2513}"/>
              </a:ext>
            </a:extLst>
          </p:cNvPr>
          <p:cNvSpPr txBox="1"/>
          <p:nvPr/>
        </p:nvSpPr>
        <p:spPr>
          <a:xfrm>
            <a:off x="4927017" y="1239430"/>
            <a:ext cx="3420701" cy="2708434"/>
          </a:xfrm>
          <a:prstGeom prst="rect">
            <a:avLst/>
          </a:prstGeom>
          <a:solidFill>
            <a:schemeClr val="tx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rgbClr val="104499"/>
                </a:solidFill>
              </a:rPr>
              <a:t>Alpha Market Revenue Assumptions</a:t>
            </a:r>
          </a:p>
          <a:p>
            <a:r>
              <a:rPr lang="en-SG" sz="1200" dirty="0">
                <a:solidFill>
                  <a:srgbClr val="104499"/>
                </a:solidFill>
              </a:rPr>
              <a:t>Licensing fee @$3 per month or $36pa per strategy per client (for each 10K invested).</a:t>
            </a:r>
          </a:p>
          <a:p>
            <a:endParaRPr lang="en-SG" sz="1200" b="1" dirty="0">
              <a:solidFill>
                <a:srgbClr val="104499"/>
              </a:solidFill>
            </a:endParaRPr>
          </a:p>
          <a:p>
            <a:r>
              <a:rPr lang="en-SG" sz="1200" b="1" dirty="0" err="1">
                <a:solidFill>
                  <a:srgbClr val="104499"/>
                </a:solidFill>
              </a:rPr>
              <a:t>Yr</a:t>
            </a:r>
            <a:r>
              <a:rPr lang="en-SG" sz="1200" b="1" dirty="0">
                <a:solidFill>
                  <a:srgbClr val="104499"/>
                </a:solidFill>
              </a:rPr>
              <a:t> 1</a:t>
            </a:r>
          </a:p>
          <a:p>
            <a:r>
              <a:rPr lang="en-SG" sz="1200" dirty="0">
                <a:solidFill>
                  <a:srgbClr val="104499"/>
                </a:solidFill>
              </a:rPr>
              <a:t>3 strategies with an average of 10 clients each.</a:t>
            </a:r>
          </a:p>
          <a:p>
            <a:endParaRPr lang="en-SG" sz="1200" b="1" dirty="0">
              <a:solidFill>
                <a:srgbClr val="104499"/>
              </a:solidFill>
            </a:endParaRPr>
          </a:p>
          <a:p>
            <a:r>
              <a:rPr lang="en-SG" sz="1200" b="1" dirty="0" err="1">
                <a:solidFill>
                  <a:srgbClr val="104499"/>
                </a:solidFill>
              </a:rPr>
              <a:t>Yr</a:t>
            </a:r>
            <a:r>
              <a:rPr lang="en-SG" sz="1200" b="1" dirty="0">
                <a:solidFill>
                  <a:srgbClr val="104499"/>
                </a:solidFill>
              </a:rPr>
              <a:t> 2:</a:t>
            </a:r>
          </a:p>
          <a:p>
            <a:r>
              <a:rPr lang="en-SG" sz="1200" dirty="0">
                <a:solidFill>
                  <a:srgbClr val="104499"/>
                </a:solidFill>
              </a:rPr>
              <a:t>Another 3 strategies added. Total of 6 strategies with an average of 20 clients each.</a:t>
            </a:r>
          </a:p>
          <a:p>
            <a:endParaRPr lang="en-SG" sz="1200" b="1" dirty="0">
              <a:solidFill>
                <a:srgbClr val="104499"/>
              </a:solidFill>
            </a:endParaRPr>
          </a:p>
          <a:p>
            <a:r>
              <a:rPr lang="en-SG" sz="1200" b="1" dirty="0">
                <a:solidFill>
                  <a:srgbClr val="104499"/>
                </a:solidFill>
              </a:rPr>
              <a:t>Yr3</a:t>
            </a:r>
          </a:p>
          <a:p>
            <a:r>
              <a:rPr lang="en-SG" sz="1200" dirty="0">
                <a:solidFill>
                  <a:srgbClr val="104499"/>
                </a:solidFill>
              </a:rPr>
              <a:t>Another 3 strategies added. Total of 9 strategies with an average of 30 clients each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62489BC-BC3F-4F2A-A168-DA91E3099A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9589305"/>
              </p:ext>
            </p:extLst>
          </p:nvPr>
        </p:nvGraphicFramePr>
        <p:xfrm>
          <a:off x="601980" y="1165860"/>
          <a:ext cx="4099560" cy="3118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F548446-3539-423C-96BE-EFD31EC034D3}"/>
              </a:ext>
            </a:extLst>
          </p:cNvPr>
          <p:cNvSpPr txBox="1"/>
          <p:nvPr/>
        </p:nvSpPr>
        <p:spPr>
          <a:xfrm>
            <a:off x="1215043" y="4358640"/>
            <a:ext cx="6652260" cy="30777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b="1" dirty="0">
                <a:solidFill>
                  <a:srgbClr val="104499"/>
                </a:solidFill>
              </a:rPr>
              <a:t>Proprietary trading @20% on $50,000 = $10,000 per annum</a:t>
            </a:r>
          </a:p>
        </p:txBody>
      </p:sp>
      <p:sp>
        <p:nvSpPr>
          <p:cNvPr id="7" name="Arrow: Notched Right 6">
            <a:extLst>
              <a:ext uri="{FF2B5EF4-FFF2-40B4-BE49-F238E27FC236}">
                <a16:creationId xmlns:a16="http://schemas.microsoft.com/office/drawing/2014/main" id="{1EA1400D-7EE4-4286-BC4A-9D742490692A}"/>
              </a:ext>
            </a:extLst>
          </p:cNvPr>
          <p:cNvSpPr/>
          <p:nvPr/>
        </p:nvSpPr>
        <p:spPr>
          <a:xfrm rot="16200000">
            <a:off x="1738736" y="3114232"/>
            <a:ext cx="594448" cy="303231"/>
          </a:xfrm>
          <a:prstGeom prst="notched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ECE82C-71AD-4595-8235-9C7926AE3D62}"/>
              </a:ext>
            </a:extLst>
          </p:cNvPr>
          <p:cNvSpPr txBox="1"/>
          <p:nvPr/>
        </p:nvSpPr>
        <p:spPr>
          <a:xfrm>
            <a:off x="1749499" y="2724919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04499"/>
                </a:solidFill>
              </a:rPr>
              <a:t>5400</a:t>
            </a:r>
          </a:p>
        </p:txBody>
      </p:sp>
      <p:sp>
        <p:nvSpPr>
          <p:cNvPr id="12" name="Arrow: Notched Right 11">
            <a:extLst>
              <a:ext uri="{FF2B5EF4-FFF2-40B4-BE49-F238E27FC236}">
                <a16:creationId xmlns:a16="http://schemas.microsoft.com/office/drawing/2014/main" id="{86412BFF-AC20-4A35-900A-AEE3A1671101}"/>
              </a:ext>
            </a:extLst>
          </p:cNvPr>
          <p:cNvSpPr/>
          <p:nvPr/>
        </p:nvSpPr>
        <p:spPr>
          <a:xfrm rot="16200000">
            <a:off x="2688355" y="2295375"/>
            <a:ext cx="936763" cy="303231"/>
          </a:xfrm>
          <a:prstGeom prst="notched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150859-87E2-403B-8F35-87AA92862884}"/>
              </a:ext>
            </a:extLst>
          </p:cNvPr>
          <p:cNvSpPr txBox="1"/>
          <p:nvPr/>
        </p:nvSpPr>
        <p:spPr>
          <a:xfrm>
            <a:off x="2815937" y="1670832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04499"/>
                </a:solidFill>
              </a:rPr>
              <a:t>21600</a:t>
            </a:r>
          </a:p>
        </p:txBody>
      </p:sp>
      <p:sp>
        <p:nvSpPr>
          <p:cNvPr id="14" name="Arrow: Notched Right 13">
            <a:extLst>
              <a:ext uri="{FF2B5EF4-FFF2-40B4-BE49-F238E27FC236}">
                <a16:creationId xmlns:a16="http://schemas.microsoft.com/office/drawing/2014/main" id="{BAE63035-1C26-4DF9-8F7E-D559A31E349E}"/>
              </a:ext>
            </a:extLst>
          </p:cNvPr>
          <p:cNvSpPr/>
          <p:nvPr/>
        </p:nvSpPr>
        <p:spPr>
          <a:xfrm rot="16200000">
            <a:off x="3981935" y="1376893"/>
            <a:ext cx="592420" cy="303231"/>
          </a:xfrm>
          <a:prstGeom prst="notched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E2799F-9E41-404A-A95F-48984BD15E6F}"/>
              </a:ext>
            </a:extLst>
          </p:cNvPr>
          <p:cNvSpPr txBox="1"/>
          <p:nvPr/>
        </p:nvSpPr>
        <p:spPr>
          <a:xfrm>
            <a:off x="3930996" y="931653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04499"/>
                </a:solidFill>
              </a:rPr>
              <a:t>48600</a:t>
            </a:r>
          </a:p>
        </p:txBody>
      </p:sp>
    </p:spTree>
    <p:extLst>
      <p:ext uri="{BB962C8B-B14F-4D97-AF65-F5344CB8AC3E}">
        <p14:creationId xmlns:p14="http://schemas.microsoft.com/office/powerpoint/2010/main" val="3320114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 txBox="1">
            <a:spLocks noGrp="1"/>
          </p:cNvSpPr>
          <p:nvPr>
            <p:ph type="title"/>
          </p:nvPr>
        </p:nvSpPr>
        <p:spPr>
          <a:xfrm>
            <a:off x="672115" y="75218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396" name="Google Shape;396;p3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97" name="Google Shape;3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9" name="Google Shape;399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0" name="Google Shape;400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1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2" name="Google Shape;402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3" name="Google Shape;403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3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5" name="Google Shape;405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6" name="Google Shape;406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5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8" name="Google Shape;408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09" name="Google Shape;409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0" name="Google Shape;410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6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1" name="Google Shape;411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2" name="Google Shape;412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3" name="Google Shape;413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4</a:t>
              </a:r>
              <a:endParaRPr sz="6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4" name="Google Shape;414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5" name="Google Shape;415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6" name="Google Shape;416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2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17" name="Google Shape;417;p39"/>
          <p:cNvSpPr txBox="1"/>
          <p:nvPr/>
        </p:nvSpPr>
        <p:spPr>
          <a:xfrm>
            <a:off x="891540" y="1232300"/>
            <a:ext cx="23012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Survey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Python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QuantConnect</a:t>
            </a:r>
          </a:p>
        </p:txBody>
      </p:sp>
      <p:sp>
        <p:nvSpPr>
          <p:cNvPr id="418" name="Google Shape;418;p39"/>
          <p:cNvSpPr txBox="1"/>
          <p:nvPr/>
        </p:nvSpPr>
        <p:spPr>
          <a:xfrm>
            <a:off x="3377205" y="12170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Refine trading strategies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" name="Google Shape;419;p39"/>
          <p:cNvSpPr txBox="1"/>
          <p:nvPr/>
        </p:nvSpPr>
        <p:spPr>
          <a:xfrm>
            <a:off x="5436010" y="1156100"/>
            <a:ext cx="135341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Trading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roprietary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 Capital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(Income Source 2)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1" name="Google Shape;421;p39"/>
          <p:cNvSpPr txBox="1"/>
          <p:nvPr/>
        </p:nvSpPr>
        <p:spPr>
          <a:xfrm>
            <a:off x="4446255" y="4063600"/>
            <a:ext cx="139623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Submit on Alpha Stream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(Income Source 1)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39"/>
          <p:cNvSpPr txBox="1"/>
          <p:nvPr/>
        </p:nvSpPr>
        <p:spPr>
          <a:xfrm>
            <a:off x="6474334" y="4017880"/>
            <a:ext cx="139623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Fund Management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Business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(Income Source 3) 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" name="Google Shape;421;p39">
            <a:extLst>
              <a:ext uri="{FF2B5EF4-FFF2-40B4-BE49-F238E27FC236}">
                <a16:creationId xmlns:a16="http://schemas.microsoft.com/office/drawing/2014/main" id="{B94B4561-D8C7-4D09-9E79-A56F017C03D9}"/>
              </a:ext>
            </a:extLst>
          </p:cNvPr>
          <p:cNvSpPr txBox="1"/>
          <p:nvPr/>
        </p:nvSpPr>
        <p:spPr>
          <a:xfrm>
            <a:off x="2434575" y="40483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Development of long and short term trading strategy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50" y="52099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50" y="1143000"/>
            <a:ext cx="7290334" cy="370176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Adopted QC Lean and developed set of tools to achieve consistent trading strategy R&amp;D process.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Challenging to develop strategies for Alpha market.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Income from licensing fee strategies not substantial.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Given us insights as investors into algo trading.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marL="76200" indent="0">
              <a:buNone/>
            </a:pPr>
            <a:endParaRPr lang="en-US" sz="1400" dirty="0">
              <a:solidFill>
                <a:srgbClr val="104499"/>
              </a:solidFill>
            </a:endParaRPr>
          </a:p>
          <a:p>
            <a:endParaRPr lang="en-US" sz="1400" dirty="0">
              <a:solidFill>
                <a:srgbClr val="104499"/>
              </a:solidFill>
            </a:endParaRPr>
          </a:p>
          <a:p>
            <a:endParaRPr lang="en-SG" sz="1400" dirty="0">
              <a:solidFill>
                <a:srgbClr val="104499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>
              <a:solidFill>
                <a:srgbClr val="104499"/>
              </a:solidFill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04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>
            <a:spLocks noGrp="1"/>
          </p:cNvSpPr>
          <p:nvPr>
            <p:ph type="ctrTitle" idx="4294967295"/>
          </p:nvPr>
        </p:nvSpPr>
        <p:spPr>
          <a:xfrm>
            <a:off x="1037875" y="974563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/>
              <a:t>Q &amp; A</a:t>
            </a:r>
            <a:endParaRPr sz="6800" dirty="0"/>
          </a:p>
        </p:txBody>
      </p:sp>
      <p:sp>
        <p:nvSpPr>
          <p:cNvPr id="325" name="Google Shape;325;p34"/>
          <p:cNvSpPr txBox="1">
            <a:spLocks noGrp="1"/>
          </p:cNvSpPr>
          <p:nvPr>
            <p:ph type="subTitle" idx="4294967295"/>
          </p:nvPr>
        </p:nvSpPr>
        <p:spPr>
          <a:xfrm>
            <a:off x="1037875" y="1983735"/>
            <a:ext cx="5889600" cy="21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104499"/>
              </a:solidFill>
            </a:endParaRPr>
          </a:p>
        </p:txBody>
      </p:sp>
      <p:sp>
        <p:nvSpPr>
          <p:cNvPr id="326" name="Google Shape;326;p3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116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1.Trading Strategy as a Service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98963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New Way of Trading/Investing</a:t>
            </a:r>
          </a:p>
        </p:txBody>
      </p:sp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3A28F09-C8AB-4B12-A7C8-983AA4039081}"/>
              </a:ext>
            </a:extLst>
          </p:cNvPr>
          <p:cNvSpPr/>
          <p:nvPr/>
        </p:nvSpPr>
        <p:spPr>
          <a:xfrm>
            <a:off x="750044" y="143530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Professional trading/investment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BACB80-E05C-4D19-8F77-CAFDEE210E6A}"/>
              </a:ext>
            </a:extLst>
          </p:cNvPr>
          <p:cNvSpPr/>
          <p:nvPr/>
        </p:nvSpPr>
        <p:spPr>
          <a:xfrm>
            <a:off x="750044" y="293644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Personal trading/investment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760789A7-94CC-4963-B286-5895E79363FA}"/>
              </a:ext>
            </a:extLst>
          </p:cNvPr>
          <p:cNvSpPr/>
          <p:nvPr/>
        </p:nvSpPr>
        <p:spPr>
          <a:xfrm rot="1117224">
            <a:off x="2697936" y="1861544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79E772DE-0E96-48BC-B2F0-8E71708CBA9F}"/>
              </a:ext>
            </a:extLst>
          </p:cNvPr>
          <p:cNvSpPr/>
          <p:nvPr/>
        </p:nvSpPr>
        <p:spPr>
          <a:xfrm rot="20482776" flipV="1">
            <a:off x="2698132" y="3086815"/>
            <a:ext cx="800711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3C1721AF-EAB3-4CE6-8335-16446F8D6CAB}"/>
              </a:ext>
            </a:extLst>
          </p:cNvPr>
          <p:cNvSpPr/>
          <p:nvPr/>
        </p:nvSpPr>
        <p:spPr>
          <a:xfrm>
            <a:off x="382449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QuantConnect</a:t>
            </a:r>
            <a:endParaRPr lang="en-US" sz="1200" dirty="0">
              <a:solidFill>
                <a:srgbClr val="003E7D"/>
              </a:solidFill>
              <a:latin typeface="Inter-Regular" panose="020B0604020202020204" charset="0"/>
              <a:ea typeface="Inter-Regular" panose="020B0604020202020204" charset="0"/>
            </a:endParaRP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60A60BD0-397E-47DD-8A2F-41375900A6D3}"/>
              </a:ext>
            </a:extLst>
          </p:cNvPr>
          <p:cNvSpPr/>
          <p:nvPr/>
        </p:nvSpPr>
        <p:spPr>
          <a:xfrm>
            <a:off x="5773006" y="2473581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16B58EE-A96D-4993-A909-0A607D4F2F7F}"/>
              </a:ext>
            </a:extLst>
          </p:cNvPr>
          <p:cNvSpPr/>
          <p:nvPr/>
        </p:nvSpPr>
        <p:spPr>
          <a:xfrm>
            <a:off x="680761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Alpha Market</a:t>
            </a:r>
          </a:p>
        </p:txBody>
      </p:sp>
      <p:sp>
        <p:nvSpPr>
          <p:cNvPr id="45" name="Google Shape;92;p17">
            <a:extLst>
              <a:ext uri="{FF2B5EF4-FFF2-40B4-BE49-F238E27FC236}">
                <a16:creationId xmlns:a16="http://schemas.microsoft.com/office/drawing/2014/main" id="{1FD63C64-9E7F-464C-BBD1-28D92ABF8B26}"/>
              </a:ext>
            </a:extLst>
          </p:cNvPr>
          <p:cNvSpPr txBox="1">
            <a:spLocks/>
          </p:cNvSpPr>
          <p:nvPr/>
        </p:nvSpPr>
        <p:spPr>
          <a:xfrm>
            <a:off x="3776868" y="3300556"/>
            <a:ext cx="3471657" cy="146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381000">
              <a:lnSpc>
                <a:spcPct val="115000"/>
              </a:lnSpc>
              <a:spcBef>
                <a:spcPts val="600"/>
              </a:spcBef>
              <a:buClr>
                <a:schemeClr val="accent1"/>
              </a:buClr>
              <a:buSzPts val="2400"/>
              <a:buFont typeface="Inter-Regular"/>
              <a:buChar char="●"/>
              <a:defRPr sz="16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indent="-381000">
              <a:lnSpc>
                <a:spcPct val="115000"/>
              </a:lnSpc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indent="-381000">
              <a:lnSpc>
                <a:spcPct val="115000"/>
              </a:lnSpc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76200" indent="0">
              <a:buNone/>
            </a:pPr>
            <a:r>
              <a:rPr lang="en-US" sz="1400" dirty="0" err="1">
                <a:solidFill>
                  <a:srgbClr val="104499"/>
                </a:solidFill>
              </a:rPr>
              <a:t>QuantConnect</a:t>
            </a:r>
            <a:r>
              <a:rPr lang="en-US" sz="1400" dirty="0">
                <a:solidFill>
                  <a:srgbClr val="104499"/>
                </a:solidFill>
              </a:rPr>
              <a:t> is a platform for :</a:t>
            </a:r>
          </a:p>
          <a:p>
            <a:r>
              <a:rPr lang="en-US" sz="1400" dirty="0">
                <a:solidFill>
                  <a:srgbClr val="104499"/>
                </a:solidFill>
              </a:rPr>
              <a:t>Algo-Trading;</a:t>
            </a:r>
          </a:p>
          <a:p>
            <a:r>
              <a:rPr lang="en-US" sz="1400" dirty="0">
                <a:solidFill>
                  <a:srgbClr val="104499"/>
                </a:solidFill>
              </a:rPr>
              <a:t>Analytics/Research;</a:t>
            </a:r>
          </a:p>
          <a:p>
            <a:r>
              <a:rPr lang="en-US" sz="1400" dirty="0">
                <a:solidFill>
                  <a:srgbClr val="104499"/>
                </a:solidFill>
              </a:rPr>
              <a:t>Trading strategy marketplace.</a:t>
            </a:r>
          </a:p>
        </p:txBody>
      </p:sp>
    </p:spTree>
    <p:extLst>
      <p:ext uri="{BB962C8B-B14F-4D97-AF65-F5344CB8AC3E}">
        <p14:creationId xmlns:p14="http://schemas.microsoft.com/office/powerpoint/2010/main" val="378243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2.Understanding our client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3502939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defTabSz="914378"/>
            <a:fld id="{00000000-1234-1234-1234-123412341234}" type="slidenum">
              <a:rPr lang="en" kern="0">
                <a:solidFill>
                  <a:srgbClr val="25A6E0"/>
                </a:solidFill>
              </a:rPr>
              <a:pPr defTabSz="914378"/>
              <a:t>6</a:t>
            </a:fld>
            <a:endParaRPr kern="0" dirty="0">
              <a:solidFill>
                <a:srgbClr val="25A6E0"/>
              </a:solidFill>
            </a:endParaRPr>
          </a:p>
        </p:txBody>
      </p:sp>
      <p:sp>
        <p:nvSpPr>
          <p:cNvPr id="11" name="Google Shape;2769;p43">
            <a:extLst>
              <a:ext uri="{FF2B5EF4-FFF2-40B4-BE49-F238E27FC236}">
                <a16:creationId xmlns:a16="http://schemas.microsoft.com/office/drawing/2014/main" id="{AA6438D7-D9F0-4712-AC29-24F9C3CD209B}"/>
              </a:ext>
            </a:extLst>
          </p:cNvPr>
          <p:cNvSpPr txBox="1">
            <a:spLocks/>
          </p:cNvSpPr>
          <p:nvPr/>
        </p:nvSpPr>
        <p:spPr>
          <a:xfrm>
            <a:off x="6555896" y="669557"/>
            <a:ext cx="2390025" cy="66045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algn="ctr"/>
            <a:r>
              <a:rPr lang="en-US" sz="2500" dirty="0">
                <a:solidFill>
                  <a:schemeClr val="dk1"/>
                </a:solidFill>
              </a:rPr>
              <a:t>Excess Fund Seeking:</a:t>
            </a:r>
          </a:p>
        </p:txBody>
      </p:sp>
      <p:sp>
        <p:nvSpPr>
          <p:cNvPr id="12" name="Google Shape;2770;p43">
            <a:extLst>
              <a:ext uri="{FF2B5EF4-FFF2-40B4-BE49-F238E27FC236}">
                <a16:creationId xmlns:a16="http://schemas.microsoft.com/office/drawing/2014/main" id="{222A7A48-6837-4527-AA6F-B50F813DBBC4}"/>
              </a:ext>
            </a:extLst>
          </p:cNvPr>
          <p:cNvSpPr txBox="1">
            <a:spLocks/>
          </p:cNvSpPr>
          <p:nvPr/>
        </p:nvSpPr>
        <p:spPr>
          <a:xfrm>
            <a:off x="214865" y="824366"/>
            <a:ext cx="2208000" cy="37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algn="ctr"/>
            <a:r>
              <a:rPr lang="en-US" sz="2500" dirty="0">
                <a:solidFill>
                  <a:schemeClr val="dk1"/>
                </a:solidFill>
              </a:rPr>
              <a:t>Profile:</a:t>
            </a:r>
          </a:p>
        </p:txBody>
      </p:sp>
      <p:sp>
        <p:nvSpPr>
          <p:cNvPr id="13" name="Google Shape;2772;p43">
            <a:extLst>
              <a:ext uri="{FF2B5EF4-FFF2-40B4-BE49-F238E27FC236}">
                <a16:creationId xmlns:a16="http://schemas.microsoft.com/office/drawing/2014/main" id="{3F220491-A892-4EFC-81DF-5F9619A1DB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794" y="265828"/>
            <a:ext cx="4490079" cy="48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/>
              <a:t>Persona Infographics</a:t>
            </a:r>
            <a:endParaRPr dirty="0"/>
          </a:p>
        </p:txBody>
      </p:sp>
      <p:grpSp>
        <p:nvGrpSpPr>
          <p:cNvPr id="14" name="Google Shape;2778;p43">
            <a:extLst>
              <a:ext uri="{FF2B5EF4-FFF2-40B4-BE49-F238E27FC236}">
                <a16:creationId xmlns:a16="http://schemas.microsoft.com/office/drawing/2014/main" id="{A1B7A490-9FF0-4D50-BABA-5518BF75446B}"/>
              </a:ext>
            </a:extLst>
          </p:cNvPr>
          <p:cNvGrpSpPr/>
          <p:nvPr/>
        </p:nvGrpSpPr>
        <p:grpSpPr>
          <a:xfrm>
            <a:off x="5352645" y="281445"/>
            <a:ext cx="662558" cy="603085"/>
            <a:chOff x="5059905" y="1280412"/>
            <a:chExt cx="718065" cy="653609"/>
          </a:xfrm>
        </p:grpSpPr>
        <p:sp>
          <p:nvSpPr>
            <p:cNvPr id="15" name="Google Shape;2779;p43">
              <a:extLst>
                <a:ext uri="{FF2B5EF4-FFF2-40B4-BE49-F238E27FC236}">
                  <a16:creationId xmlns:a16="http://schemas.microsoft.com/office/drawing/2014/main" id="{ABF54DE9-D867-496A-A924-CEACA2625841}"/>
                </a:ext>
              </a:extLst>
            </p:cNvPr>
            <p:cNvSpPr/>
            <p:nvPr/>
          </p:nvSpPr>
          <p:spPr>
            <a:xfrm>
              <a:off x="5059905" y="1308726"/>
              <a:ext cx="700243" cy="625295"/>
            </a:xfrm>
            <a:custGeom>
              <a:avLst/>
              <a:gdLst/>
              <a:ahLst/>
              <a:cxnLst/>
              <a:rect l="l" t="t" r="r" b="b"/>
              <a:pathLst>
                <a:path w="44566" h="39796" extrusionOk="0">
                  <a:moveTo>
                    <a:pt x="12242" y="0"/>
                  </a:moveTo>
                  <a:lnTo>
                    <a:pt x="0" y="19214"/>
                  </a:lnTo>
                  <a:lnTo>
                    <a:pt x="32357" y="39795"/>
                  </a:lnTo>
                  <a:lnTo>
                    <a:pt x="44565" y="20581"/>
                  </a:lnTo>
                  <a:lnTo>
                    <a:pt x="122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6" name="Google Shape;2780;p43">
              <a:extLst>
                <a:ext uri="{FF2B5EF4-FFF2-40B4-BE49-F238E27FC236}">
                  <a16:creationId xmlns:a16="http://schemas.microsoft.com/office/drawing/2014/main" id="{0716B8F5-7D22-4C36-BF4C-60C0F6653AE2}"/>
                </a:ext>
              </a:extLst>
            </p:cNvPr>
            <p:cNvSpPr/>
            <p:nvPr/>
          </p:nvSpPr>
          <p:spPr>
            <a:xfrm>
              <a:off x="5206129" y="1280412"/>
              <a:ext cx="571841" cy="424033"/>
            </a:xfrm>
            <a:custGeom>
              <a:avLst/>
              <a:gdLst/>
              <a:ahLst/>
              <a:cxnLst/>
              <a:rect l="l" t="t" r="r" b="b"/>
              <a:pathLst>
                <a:path w="36394" h="26987" extrusionOk="0">
                  <a:moveTo>
                    <a:pt x="4070" y="1"/>
                  </a:moveTo>
                  <a:lnTo>
                    <a:pt x="1" y="6405"/>
                  </a:lnTo>
                  <a:lnTo>
                    <a:pt x="32324" y="26987"/>
                  </a:lnTo>
                  <a:lnTo>
                    <a:pt x="36393" y="20582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7" name="Google Shape;2781;p43">
              <a:extLst>
                <a:ext uri="{FF2B5EF4-FFF2-40B4-BE49-F238E27FC236}">
                  <a16:creationId xmlns:a16="http://schemas.microsoft.com/office/drawing/2014/main" id="{5B1B4081-89B3-441A-AAF8-114AB572EC2A}"/>
                </a:ext>
              </a:extLst>
            </p:cNvPr>
            <p:cNvSpPr/>
            <p:nvPr/>
          </p:nvSpPr>
          <p:spPr>
            <a:xfrm>
              <a:off x="5240729" y="1451289"/>
              <a:ext cx="79678" cy="58718"/>
            </a:xfrm>
            <a:custGeom>
              <a:avLst/>
              <a:gdLst/>
              <a:ahLst/>
              <a:cxnLst/>
              <a:rect l="l" t="t" r="r" b="b"/>
              <a:pathLst>
                <a:path w="5071" h="3737" extrusionOk="0">
                  <a:moveTo>
                    <a:pt x="501" y="0"/>
                  </a:moveTo>
                  <a:lnTo>
                    <a:pt x="0" y="834"/>
                  </a:lnTo>
                  <a:lnTo>
                    <a:pt x="4570" y="3736"/>
                  </a:lnTo>
                  <a:lnTo>
                    <a:pt x="5071" y="2902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" name="Google Shape;2782;p43">
              <a:extLst>
                <a:ext uri="{FF2B5EF4-FFF2-40B4-BE49-F238E27FC236}">
                  <a16:creationId xmlns:a16="http://schemas.microsoft.com/office/drawing/2014/main" id="{584CE28B-B75B-4F69-A780-E380DB6ED2EA}"/>
                </a:ext>
              </a:extLst>
            </p:cNvPr>
            <p:cNvSpPr/>
            <p:nvPr/>
          </p:nvSpPr>
          <p:spPr>
            <a:xfrm>
              <a:off x="5344513" y="1517330"/>
              <a:ext cx="80197" cy="58718"/>
            </a:xfrm>
            <a:custGeom>
              <a:avLst/>
              <a:gdLst/>
              <a:ahLst/>
              <a:cxnLst/>
              <a:rect l="l" t="t" r="r" b="b"/>
              <a:pathLst>
                <a:path w="5104" h="3737" extrusionOk="0">
                  <a:moveTo>
                    <a:pt x="534" y="0"/>
                  </a:moveTo>
                  <a:lnTo>
                    <a:pt x="0" y="801"/>
                  </a:lnTo>
                  <a:lnTo>
                    <a:pt x="4570" y="3736"/>
                  </a:lnTo>
                  <a:lnTo>
                    <a:pt x="5104" y="2902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" name="Google Shape;2783;p43">
              <a:extLst>
                <a:ext uri="{FF2B5EF4-FFF2-40B4-BE49-F238E27FC236}">
                  <a16:creationId xmlns:a16="http://schemas.microsoft.com/office/drawing/2014/main" id="{9F457C6D-5CA3-4D94-8320-1A86A9FC3DEC}"/>
                </a:ext>
              </a:extLst>
            </p:cNvPr>
            <p:cNvSpPr/>
            <p:nvPr/>
          </p:nvSpPr>
          <p:spPr>
            <a:xfrm>
              <a:off x="5448281" y="1583889"/>
              <a:ext cx="80212" cy="58199"/>
            </a:xfrm>
            <a:custGeom>
              <a:avLst/>
              <a:gdLst/>
              <a:ahLst/>
              <a:cxnLst/>
              <a:rect l="l" t="t" r="r" b="b"/>
              <a:pathLst>
                <a:path w="5105" h="3704" extrusionOk="0">
                  <a:moveTo>
                    <a:pt x="534" y="1"/>
                  </a:moveTo>
                  <a:lnTo>
                    <a:pt x="1" y="801"/>
                  </a:lnTo>
                  <a:lnTo>
                    <a:pt x="4571" y="3703"/>
                  </a:lnTo>
                  <a:lnTo>
                    <a:pt x="5104" y="2903"/>
                  </a:lnTo>
                  <a:lnTo>
                    <a:pt x="5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" name="Google Shape;2784;p43">
              <a:extLst>
                <a:ext uri="{FF2B5EF4-FFF2-40B4-BE49-F238E27FC236}">
                  <a16:creationId xmlns:a16="http://schemas.microsoft.com/office/drawing/2014/main" id="{18A1E86A-AC29-4FC1-9348-5F9A6AA09BEE}"/>
                </a:ext>
              </a:extLst>
            </p:cNvPr>
            <p:cNvSpPr/>
            <p:nvPr/>
          </p:nvSpPr>
          <p:spPr>
            <a:xfrm>
              <a:off x="5552583" y="1652020"/>
              <a:ext cx="79694" cy="58718"/>
            </a:xfrm>
            <a:custGeom>
              <a:avLst/>
              <a:gdLst/>
              <a:ahLst/>
              <a:cxnLst/>
              <a:rect l="l" t="t" r="r" b="b"/>
              <a:pathLst>
                <a:path w="5072" h="3737" extrusionOk="0">
                  <a:moveTo>
                    <a:pt x="501" y="1"/>
                  </a:moveTo>
                  <a:lnTo>
                    <a:pt x="1" y="835"/>
                  </a:lnTo>
                  <a:lnTo>
                    <a:pt x="4571" y="3737"/>
                  </a:lnTo>
                  <a:lnTo>
                    <a:pt x="5071" y="293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23" name="Google Shape;2787;p43">
            <a:extLst>
              <a:ext uri="{FF2B5EF4-FFF2-40B4-BE49-F238E27FC236}">
                <a16:creationId xmlns:a16="http://schemas.microsoft.com/office/drawing/2014/main" id="{CBA7A888-149C-46B8-8950-44128072392C}"/>
              </a:ext>
            </a:extLst>
          </p:cNvPr>
          <p:cNvSpPr/>
          <p:nvPr/>
        </p:nvSpPr>
        <p:spPr>
          <a:xfrm>
            <a:off x="8752306" y="3479813"/>
            <a:ext cx="249156" cy="227007"/>
          </a:xfrm>
          <a:custGeom>
            <a:avLst/>
            <a:gdLst/>
            <a:ahLst/>
            <a:cxnLst/>
            <a:rect l="l" t="t" r="r" b="b"/>
            <a:pathLst>
              <a:path w="14545" h="13252" extrusionOk="0">
                <a:moveTo>
                  <a:pt x="7268" y="0"/>
                </a:moveTo>
                <a:cubicBezTo>
                  <a:pt x="5571" y="0"/>
                  <a:pt x="3870" y="651"/>
                  <a:pt x="2569" y="1952"/>
                </a:cubicBezTo>
                <a:cubicBezTo>
                  <a:pt x="1" y="4520"/>
                  <a:pt x="1" y="8723"/>
                  <a:pt x="2569" y="11325"/>
                </a:cubicBezTo>
                <a:cubicBezTo>
                  <a:pt x="3870" y="12610"/>
                  <a:pt x="5571" y="13252"/>
                  <a:pt x="7268" y="13252"/>
                </a:cubicBezTo>
                <a:cubicBezTo>
                  <a:pt x="8965" y="13252"/>
                  <a:pt x="10658" y="12610"/>
                  <a:pt x="11943" y="11325"/>
                </a:cubicBezTo>
                <a:cubicBezTo>
                  <a:pt x="14544" y="8723"/>
                  <a:pt x="14544" y="4520"/>
                  <a:pt x="11943" y="1952"/>
                </a:cubicBezTo>
                <a:cubicBezTo>
                  <a:pt x="10658" y="651"/>
                  <a:pt x="8965" y="0"/>
                  <a:pt x="726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792F1EC3-1884-4415-B37B-8A4DED17B23C}"/>
              </a:ext>
            </a:extLst>
          </p:cNvPr>
          <p:cNvGrpSpPr/>
          <p:nvPr/>
        </p:nvGrpSpPr>
        <p:grpSpPr>
          <a:xfrm>
            <a:off x="6748625" y="4073418"/>
            <a:ext cx="955409" cy="955409"/>
            <a:chOff x="8972584" y="5265795"/>
            <a:chExt cx="1273879" cy="1273879"/>
          </a:xfrm>
        </p:grpSpPr>
        <p:sp>
          <p:nvSpPr>
            <p:cNvPr id="21" name="Google Shape;2785;p43">
              <a:extLst>
                <a:ext uri="{FF2B5EF4-FFF2-40B4-BE49-F238E27FC236}">
                  <a16:creationId xmlns:a16="http://schemas.microsoft.com/office/drawing/2014/main" id="{8C53317E-27BF-4501-86F2-D30D56664681}"/>
                </a:ext>
              </a:extLst>
            </p:cNvPr>
            <p:cNvSpPr/>
            <p:nvPr/>
          </p:nvSpPr>
          <p:spPr>
            <a:xfrm>
              <a:off x="8972584" y="5265795"/>
              <a:ext cx="1273879" cy="1273879"/>
            </a:xfrm>
            <a:custGeom>
              <a:avLst/>
              <a:gdLst/>
              <a:ahLst/>
              <a:cxnLst/>
              <a:rect l="l" t="t" r="r" b="b"/>
              <a:pathLst>
                <a:path w="55774" h="55774" extrusionOk="0">
                  <a:moveTo>
                    <a:pt x="36960" y="0"/>
                  </a:moveTo>
                  <a:lnTo>
                    <a:pt x="1" y="36960"/>
                  </a:lnTo>
                  <a:lnTo>
                    <a:pt x="18847" y="55774"/>
                  </a:lnTo>
                  <a:lnTo>
                    <a:pt x="55774" y="18847"/>
                  </a:lnTo>
                  <a:lnTo>
                    <a:pt x="36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8DF1876-F4DA-4468-9D7B-C6BED521CA08}"/>
                </a:ext>
              </a:extLst>
            </p:cNvPr>
            <p:cNvGrpSpPr/>
            <p:nvPr/>
          </p:nvGrpSpPr>
          <p:grpSpPr>
            <a:xfrm>
              <a:off x="9120514" y="5397216"/>
              <a:ext cx="1011789" cy="1011036"/>
              <a:chOff x="9107427" y="5391900"/>
              <a:chExt cx="1011789" cy="1011036"/>
            </a:xfrm>
          </p:grpSpPr>
          <p:sp>
            <p:nvSpPr>
              <p:cNvPr id="22" name="Google Shape;2786;p43">
                <a:extLst>
                  <a:ext uri="{FF2B5EF4-FFF2-40B4-BE49-F238E27FC236}">
                    <a16:creationId xmlns:a16="http://schemas.microsoft.com/office/drawing/2014/main" id="{732E0A50-B8B3-43AE-AFDE-245ABA821FCF}"/>
                  </a:ext>
                </a:extLst>
              </p:cNvPr>
              <p:cNvSpPr/>
              <p:nvPr/>
            </p:nvSpPr>
            <p:spPr>
              <a:xfrm>
                <a:off x="9107427" y="5391900"/>
                <a:ext cx="1011789" cy="1011036"/>
              </a:xfrm>
              <a:custGeom>
                <a:avLst/>
                <a:gdLst/>
                <a:ahLst/>
                <a:cxnLst/>
                <a:rect l="l" t="t" r="r" b="b"/>
                <a:pathLst>
                  <a:path w="44299" h="44266" extrusionOk="0">
                    <a:moveTo>
                      <a:pt x="30089" y="0"/>
                    </a:moveTo>
                    <a:lnTo>
                      <a:pt x="0" y="30088"/>
                    </a:lnTo>
                    <a:cubicBezTo>
                      <a:pt x="634" y="30722"/>
                      <a:pt x="634" y="31723"/>
                      <a:pt x="0" y="32357"/>
                    </a:cubicBezTo>
                    <a:lnTo>
                      <a:pt x="11909" y="44265"/>
                    </a:lnTo>
                    <a:cubicBezTo>
                      <a:pt x="12226" y="43948"/>
                      <a:pt x="12634" y="43790"/>
                      <a:pt x="13043" y="43790"/>
                    </a:cubicBezTo>
                    <a:cubicBezTo>
                      <a:pt x="13452" y="43790"/>
                      <a:pt x="13860" y="43948"/>
                      <a:pt x="14177" y="44265"/>
                    </a:cubicBezTo>
                    <a:lnTo>
                      <a:pt x="44265" y="14177"/>
                    </a:lnTo>
                    <a:cubicBezTo>
                      <a:pt x="43665" y="13543"/>
                      <a:pt x="43665" y="12509"/>
                      <a:pt x="44299" y="11875"/>
                    </a:cubicBezTo>
                    <a:lnTo>
                      <a:pt x="32390" y="0"/>
                    </a:lnTo>
                    <a:cubicBezTo>
                      <a:pt x="32073" y="300"/>
                      <a:pt x="31656" y="450"/>
                      <a:pt x="31239" y="450"/>
                    </a:cubicBezTo>
                    <a:cubicBezTo>
                      <a:pt x="30822" y="450"/>
                      <a:pt x="30405" y="300"/>
                      <a:pt x="30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24" name="Google Shape;2788;p43">
                <a:extLst>
                  <a:ext uri="{FF2B5EF4-FFF2-40B4-BE49-F238E27FC236}">
                    <a16:creationId xmlns:a16="http://schemas.microsoft.com/office/drawing/2014/main" id="{EA5590B5-2264-44DB-B884-2A534806625A}"/>
                  </a:ext>
                </a:extLst>
              </p:cNvPr>
              <p:cNvSpPr/>
              <p:nvPr/>
            </p:nvSpPr>
            <p:spPr>
              <a:xfrm>
                <a:off x="9285966" y="6021158"/>
                <a:ext cx="199308" cy="232535"/>
              </a:xfrm>
              <a:custGeom>
                <a:avLst/>
                <a:gdLst/>
                <a:ahLst/>
                <a:cxnLst/>
                <a:rect l="l" t="t" r="r" b="b"/>
                <a:pathLst>
                  <a:path w="7673" h="8007" extrusionOk="0">
                    <a:moveTo>
                      <a:pt x="1468" y="2102"/>
                    </a:moveTo>
                    <a:lnTo>
                      <a:pt x="3069" y="3703"/>
                    </a:lnTo>
                    <a:cubicBezTo>
                      <a:pt x="2702" y="3970"/>
                      <a:pt x="2369" y="4103"/>
                      <a:pt x="2102" y="4137"/>
                    </a:cubicBezTo>
                    <a:cubicBezTo>
                      <a:pt x="2071" y="4140"/>
                      <a:pt x="2041" y="4142"/>
                      <a:pt x="2011" y="4142"/>
                    </a:cubicBezTo>
                    <a:cubicBezTo>
                      <a:pt x="1753" y="4142"/>
                      <a:pt x="1544" y="4016"/>
                      <a:pt x="1335" y="3837"/>
                    </a:cubicBezTo>
                    <a:cubicBezTo>
                      <a:pt x="1101" y="3603"/>
                      <a:pt x="1001" y="3336"/>
                      <a:pt x="1034" y="3036"/>
                    </a:cubicBezTo>
                    <a:cubicBezTo>
                      <a:pt x="1068" y="2736"/>
                      <a:pt x="1201" y="2436"/>
                      <a:pt x="1468" y="2102"/>
                    </a:cubicBezTo>
                    <a:close/>
                    <a:moveTo>
                      <a:pt x="5382" y="3597"/>
                    </a:moveTo>
                    <a:cubicBezTo>
                      <a:pt x="5637" y="3597"/>
                      <a:pt x="5867" y="3699"/>
                      <a:pt x="6071" y="3903"/>
                    </a:cubicBezTo>
                    <a:cubicBezTo>
                      <a:pt x="6305" y="4137"/>
                      <a:pt x="6405" y="4404"/>
                      <a:pt x="6372" y="4704"/>
                    </a:cubicBezTo>
                    <a:cubicBezTo>
                      <a:pt x="6338" y="5037"/>
                      <a:pt x="6205" y="5371"/>
                      <a:pt x="5905" y="5738"/>
                    </a:cubicBezTo>
                    <a:lnTo>
                      <a:pt x="4203" y="4037"/>
                    </a:lnTo>
                    <a:cubicBezTo>
                      <a:pt x="4637" y="3770"/>
                      <a:pt x="4971" y="3603"/>
                      <a:pt x="5271" y="3603"/>
                    </a:cubicBezTo>
                    <a:cubicBezTo>
                      <a:pt x="5308" y="3599"/>
                      <a:pt x="5345" y="3597"/>
                      <a:pt x="5382" y="3597"/>
                    </a:cubicBezTo>
                    <a:close/>
                    <a:moveTo>
                      <a:pt x="2902" y="0"/>
                    </a:moveTo>
                    <a:cubicBezTo>
                      <a:pt x="2636" y="134"/>
                      <a:pt x="2335" y="301"/>
                      <a:pt x="2069" y="501"/>
                    </a:cubicBezTo>
                    <a:cubicBezTo>
                      <a:pt x="1802" y="701"/>
                      <a:pt x="1535" y="901"/>
                      <a:pt x="1301" y="1135"/>
                    </a:cubicBezTo>
                    <a:lnTo>
                      <a:pt x="401" y="234"/>
                    </a:lnTo>
                    <a:lnTo>
                      <a:pt x="0" y="601"/>
                    </a:lnTo>
                    <a:lnTo>
                      <a:pt x="901" y="1535"/>
                    </a:lnTo>
                    <a:cubicBezTo>
                      <a:pt x="401" y="2102"/>
                      <a:pt x="134" y="2636"/>
                      <a:pt x="100" y="3169"/>
                    </a:cubicBezTo>
                    <a:cubicBezTo>
                      <a:pt x="67" y="3703"/>
                      <a:pt x="267" y="4203"/>
                      <a:pt x="701" y="4604"/>
                    </a:cubicBezTo>
                    <a:cubicBezTo>
                      <a:pt x="1037" y="4971"/>
                      <a:pt x="1458" y="5142"/>
                      <a:pt x="1886" y="5142"/>
                    </a:cubicBezTo>
                    <a:cubicBezTo>
                      <a:pt x="1925" y="5142"/>
                      <a:pt x="1963" y="5140"/>
                      <a:pt x="2002" y="5137"/>
                    </a:cubicBezTo>
                    <a:cubicBezTo>
                      <a:pt x="2502" y="5104"/>
                      <a:pt x="3069" y="4837"/>
                      <a:pt x="3736" y="4370"/>
                    </a:cubicBezTo>
                    <a:lnTo>
                      <a:pt x="5538" y="6138"/>
                    </a:lnTo>
                    <a:cubicBezTo>
                      <a:pt x="5237" y="6438"/>
                      <a:pt x="4904" y="6672"/>
                      <a:pt x="4570" y="6872"/>
                    </a:cubicBezTo>
                    <a:cubicBezTo>
                      <a:pt x="4203" y="7039"/>
                      <a:pt x="3803" y="7206"/>
                      <a:pt x="3369" y="7306"/>
                    </a:cubicBezTo>
                    <a:lnTo>
                      <a:pt x="4070" y="8006"/>
                    </a:lnTo>
                    <a:cubicBezTo>
                      <a:pt x="4470" y="7839"/>
                      <a:pt x="4837" y="7639"/>
                      <a:pt x="5171" y="7439"/>
                    </a:cubicBezTo>
                    <a:cubicBezTo>
                      <a:pt x="5504" y="7239"/>
                      <a:pt x="5805" y="6972"/>
                      <a:pt x="6071" y="6705"/>
                    </a:cubicBezTo>
                    <a:lnTo>
                      <a:pt x="7272" y="7873"/>
                    </a:lnTo>
                    <a:lnTo>
                      <a:pt x="7673" y="7506"/>
                    </a:lnTo>
                    <a:lnTo>
                      <a:pt x="6472" y="6305"/>
                    </a:lnTo>
                    <a:cubicBezTo>
                      <a:pt x="7005" y="5705"/>
                      <a:pt x="7272" y="5137"/>
                      <a:pt x="7306" y="4604"/>
                    </a:cubicBezTo>
                    <a:cubicBezTo>
                      <a:pt x="7339" y="4037"/>
                      <a:pt x="7172" y="3536"/>
                      <a:pt x="6705" y="3103"/>
                    </a:cubicBezTo>
                    <a:cubicBezTo>
                      <a:pt x="6334" y="2731"/>
                      <a:pt x="5905" y="2532"/>
                      <a:pt x="5445" y="2532"/>
                    </a:cubicBezTo>
                    <a:cubicBezTo>
                      <a:pt x="5409" y="2532"/>
                      <a:pt x="5373" y="2533"/>
                      <a:pt x="5338" y="2536"/>
                    </a:cubicBezTo>
                    <a:cubicBezTo>
                      <a:pt x="4804" y="2602"/>
                      <a:pt x="4203" y="2869"/>
                      <a:pt x="3536" y="3370"/>
                    </a:cubicBezTo>
                    <a:lnTo>
                      <a:pt x="1868" y="1702"/>
                    </a:lnTo>
                    <a:cubicBezTo>
                      <a:pt x="2102" y="1468"/>
                      <a:pt x="2369" y="1268"/>
                      <a:pt x="2669" y="1101"/>
                    </a:cubicBezTo>
                    <a:cubicBezTo>
                      <a:pt x="2969" y="934"/>
                      <a:pt x="3269" y="801"/>
                      <a:pt x="3603" y="701"/>
                    </a:cubicBezTo>
                    <a:lnTo>
                      <a:pt x="290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25" name="Google Shape;2789;p43">
                <a:extLst>
                  <a:ext uri="{FF2B5EF4-FFF2-40B4-BE49-F238E27FC236}">
                    <a16:creationId xmlns:a16="http://schemas.microsoft.com/office/drawing/2014/main" id="{9B20D708-F278-4A15-821A-49F93229C683}"/>
                  </a:ext>
                </a:extLst>
              </p:cNvPr>
              <p:cNvSpPr/>
              <p:nvPr/>
            </p:nvSpPr>
            <p:spPr>
              <a:xfrm>
                <a:off x="9724128" y="5531215"/>
                <a:ext cx="227149" cy="251481"/>
              </a:xfrm>
              <a:custGeom>
                <a:avLst/>
                <a:gdLst/>
                <a:ahLst/>
                <a:cxnLst/>
                <a:rect l="l" t="t" r="r" b="b"/>
                <a:pathLst>
                  <a:path w="7673" h="8007" extrusionOk="0">
                    <a:moveTo>
                      <a:pt x="1468" y="2069"/>
                    </a:moveTo>
                    <a:lnTo>
                      <a:pt x="3069" y="3703"/>
                    </a:lnTo>
                    <a:cubicBezTo>
                      <a:pt x="2702" y="3970"/>
                      <a:pt x="2369" y="4103"/>
                      <a:pt x="2102" y="4137"/>
                    </a:cubicBezTo>
                    <a:cubicBezTo>
                      <a:pt x="2071" y="4140"/>
                      <a:pt x="2041" y="4142"/>
                      <a:pt x="2011" y="4142"/>
                    </a:cubicBezTo>
                    <a:cubicBezTo>
                      <a:pt x="1753" y="4142"/>
                      <a:pt x="1544" y="4016"/>
                      <a:pt x="1335" y="3837"/>
                    </a:cubicBezTo>
                    <a:cubicBezTo>
                      <a:pt x="1101" y="3603"/>
                      <a:pt x="1001" y="3336"/>
                      <a:pt x="1034" y="3036"/>
                    </a:cubicBezTo>
                    <a:cubicBezTo>
                      <a:pt x="1068" y="2736"/>
                      <a:pt x="1201" y="2436"/>
                      <a:pt x="1468" y="2069"/>
                    </a:cubicBezTo>
                    <a:close/>
                    <a:moveTo>
                      <a:pt x="5382" y="3597"/>
                    </a:moveTo>
                    <a:cubicBezTo>
                      <a:pt x="5637" y="3597"/>
                      <a:pt x="5867" y="3699"/>
                      <a:pt x="6071" y="3903"/>
                    </a:cubicBezTo>
                    <a:cubicBezTo>
                      <a:pt x="6305" y="4137"/>
                      <a:pt x="6405" y="4404"/>
                      <a:pt x="6372" y="4704"/>
                    </a:cubicBezTo>
                    <a:cubicBezTo>
                      <a:pt x="6338" y="5037"/>
                      <a:pt x="6205" y="5371"/>
                      <a:pt x="5905" y="5738"/>
                    </a:cubicBezTo>
                    <a:lnTo>
                      <a:pt x="4203" y="4037"/>
                    </a:lnTo>
                    <a:cubicBezTo>
                      <a:pt x="4637" y="3770"/>
                      <a:pt x="4971" y="3603"/>
                      <a:pt x="5271" y="3603"/>
                    </a:cubicBezTo>
                    <a:cubicBezTo>
                      <a:pt x="5308" y="3599"/>
                      <a:pt x="5345" y="3597"/>
                      <a:pt x="5382" y="3597"/>
                    </a:cubicBezTo>
                    <a:close/>
                    <a:moveTo>
                      <a:pt x="2902" y="1"/>
                    </a:moveTo>
                    <a:cubicBezTo>
                      <a:pt x="2636" y="134"/>
                      <a:pt x="2335" y="301"/>
                      <a:pt x="2068" y="501"/>
                    </a:cubicBezTo>
                    <a:cubicBezTo>
                      <a:pt x="1802" y="701"/>
                      <a:pt x="1535" y="901"/>
                      <a:pt x="1301" y="1135"/>
                    </a:cubicBezTo>
                    <a:lnTo>
                      <a:pt x="401" y="234"/>
                    </a:lnTo>
                    <a:lnTo>
                      <a:pt x="0" y="601"/>
                    </a:lnTo>
                    <a:lnTo>
                      <a:pt x="901" y="1535"/>
                    </a:lnTo>
                    <a:cubicBezTo>
                      <a:pt x="434" y="2102"/>
                      <a:pt x="134" y="2636"/>
                      <a:pt x="100" y="3169"/>
                    </a:cubicBezTo>
                    <a:cubicBezTo>
                      <a:pt x="67" y="3703"/>
                      <a:pt x="267" y="4204"/>
                      <a:pt x="701" y="4604"/>
                    </a:cubicBezTo>
                    <a:cubicBezTo>
                      <a:pt x="1037" y="4971"/>
                      <a:pt x="1458" y="5142"/>
                      <a:pt x="1886" y="5142"/>
                    </a:cubicBezTo>
                    <a:cubicBezTo>
                      <a:pt x="1924" y="5142"/>
                      <a:pt x="1963" y="5140"/>
                      <a:pt x="2002" y="5138"/>
                    </a:cubicBezTo>
                    <a:cubicBezTo>
                      <a:pt x="2502" y="5104"/>
                      <a:pt x="3069" y="4837"/>
                      <a:pt x="3736" y="4370"/>
                    </a:cubicBezTo>
                    <a:lnTo>
                      <a:pt x="5538" y="6138"/>
                    </a:lnTo>
                    <a:cubicBezTo>
                      <a:pt x="5237" y="6438"/>
                      <a:pt x="4904" y="6672"/>
                      <a:pt x="4570" y="6872"/>
                    </a:cubicBezTo>
                    <a:cubicBezTo>
                      <a:pt x="4203" y="7039"/>
                      <a:pt x="3803" y="7206"/>
                      <a:pt x="3369" y="7306"/>
                    </a:cubicBezTo>
                    <a:lnTo>
                      <a:pt x="4070" y="8006"/>
                    </a:lnTo>
                    <a:cubicBezTo>
                      <a:pt x="4470" y="7839"/>
                      <a:pt x="4837" y="7639"/>
                      <a:pt x="5171" y="7439"/>
                    </a:cubicBezTo>
                    <a:cubicBezTo>
                      <a:pt x="5504" y="7239"/>
                      <a:pt x="5804" y="6972"/>
                      <a:pt x="6071" y="6705"/>
                    </a:cubicBezTo>
                    <a:lnTo>
                      <a:pt x="7272" y="7873"/>
                    </a:lnTo>
                    <a:lnTo>
                      <a:pt x="7672" y="7506"/>
                    </a:lnTo>
                    <a:lnTo>
                      <a:pt x="6472" y="6305"/>
                    </a:lnTo>
                    <a:cubicBezTo>
                      <a:pt x="7005" y="5705"/>
                      <a:pt x="7272" y="5138"/>
                      <a:pt x="7306" y="4604"/>
                    </a:cubicBezTo>
                    <a:cubicBezTo>
                      <a:pt x="7372" y="4037"/>
                      <a:pt x="7172" y="3536"/>
                      <a:pt x="6705" y="3103"/>
                    </a:cubicBezTo>
                    <a:cubicBezTo>
                      <a:pt x="6334" y="2731"/>
                      <a:pt x="5905" y="2532"/>
                      <a:pt x="5445" y="2532"/>
                    </a:cubicBezTo>
                    <a:cubicBezTo>
                      <a:pt x="5409" y="2532"/>
                      <a:pt x="5373" y="2533"/>
                      <a:pt x="5337" y="2536"/>
                    </a:cubicBezTo>
                    <a:cubicBezTo>
                      <a:pt x="4804" y="2602"/>
                      <a:pt x="4203" y="2869"/>
                      <a:pt x="3536" y="3370"/>
                    </a:cubicBezTo>
                    <a:lnTo>
                      <a:pt x="1868" y="1702"/>
                    </a:lnTo>
                    <a:cubicBezTo>
                      <a:pt x="2102" y="1468"/>
                      <a:pt x="2369" y="1268"/>
                      <a:pt x="2669" y="1101"/>
                    </a:cubicBezTo>
                    <a:cubicBezTo>
                      <a:pt x="2969" y="935"/>
                      <a:pt x="3269" y="801"/>
                      <a:pt x="3603" y="701"/>
                    </a:cubicBezTo>
                    <a:lnTo>
                      <a:pt x="290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800"/>
              </a:p>
            </p:txBody>
          </p:sp>
        </p:grpSp>
      </p:grpSp>
      <p:sp>
        <p:nvSpPr>
          <p:cNvPr id="26" name="Google Shape;2793;p43">
            <a:extLst>
              <a:ext uri="{FF2B5EF4-FFF2-40B4-BE49-F238E27FC236}">
                <a16:creationId xmlns:a16="http://schemas.microsoft.com/office/drawing/2014/main" id="{75191CFF-200D-41DA-8E29-99187F527C16}"/>
              </a:ext>
            </a:extLst>
          </p:cNvPr>
          <p:cNvSpPr/>
          <p:nvPr/>
        </p:nvSpPr>
        <p:spPr>
          <a:xfrm>
            <a:off x="6389607" y="3976733"/>
            <a:ext cx="332579" cy="332562"/>
          </a:xfrm>
          <a:custGeom>
            <a:avLst/>
            <a:gdLst/>
            <a:ahLst/>
            <a:cxnLst/>
            <a:rect l="l" t="t" r="r" b="b"/>
            <a:pathLst>
              <a:path w="19415" h="19414" extrusionOk="0">
                <a:moveTo>
                  <a:pt x="9707" y="0"/>
                </a:moveTo>
                <a:cubicBezTo>
                  <a:pt x="9707" y="0"/>
                  <a:pt x="9574" y="9707"/>
                  <a:pt x="0" y="9707"/>
                </a:cubicBezTo>
                <a:cubicBezTo>
                  <a:pt x="0" y="9707"/>
                  <a:pt x="9707" y="9807"/>
                  <a:pt x="9707" y="19414"/>
                </a:cubicBezTo>
                <a:cubicBezTo>
                  <a:pt x="9707" y="19414"/>
                  <a:pt x="9841" y="9707"/>
                  <a:pt x="19414" y="9707"/>
                </a:cubicBezTo>
                <a:cubicBezTo>
                  <a:pt x="19414" y="9707"/>
                  <a:pt x="9707" y="9574"/>
                  <a:pt x="97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" name="Google Shape;2794;p43">
            <a:extLst>
              <a:ext uri="{FF2B5EF4-FFF2-40B4-BE49-F238E27FC236}">
                <a16:creationId xmlns:a16="http://schemas.microsoft.com/office/drawing/2014/main" id="{839FA6BD-2F14-4EBE-9390-93A5DD1657C1}"/>
              </a:ext>
            </a:extLst>
          </p:cNvPr>
          <p:cNvSpPr/>
          <p:nvPr/>
        </p:nvSpPr>
        <p:spPr>
          <a:xfrm>
            <a:off x="7674828" y="4573229"/>
            <a:ext cx="195436" cy="194871"/>
          </a:xfrm>
          <a:custGeom>
            <a:avLst/>
            <a:gdLst/>
            <a:ahLst/>
            <a:cxnLst/>
            <a:rect l="l" t="t" r="r" b="b"/>
            <a:pathLst>
              <a:path w="11409" h="11376" extrusionOk="0">
                <a:moveTo>
                  <a:pt x="5705" y="1"/>
                </a:moveTo>
                <a:cubicBezTo>
                  <a:pt x="5705" y="1"/>
                  <a:pt x="5638" y="5671"/>
                  <a:pt x="1" y="5671"/>
                </a:cubicBezTo>
                <a:cubicBezTo>
                  <a:pt x="1" y="5671"/>
                  <a:pt x="5705" y="5771"/>
                  <a:pt x="5705" y="11375"/>
                </a:cubicBezTo>
                <a:cubicBezTo>
                  <a:pt x="5705" y="11375"/>
                  <a:pt x="5772" y="5671"/>
                  <a:pt x="11409" y="5671"/>
                </a:cubicBezTo>
                <a:cubicBezTo>
                  <a:pt x="11409" y="5671"/>
                  <a:pt x="5705" y="5605"/>
                  <a:pt x="5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" name="Google Shape;2795;p43">
            <a:extLst>
              <a:ext uri="{FF2B5EF4-FFF2-40B4-BE49-F238E27FC236}">
                <a16:creationId xmlns:a16="http://schemas.microsoft.com/office/drawing/2014/main" id="{1DA5E0FD-DF2B-4700-9845-7AB8E41CFC41}"/>
              </a:ext>
            </a:extLst>
          </p:cNvPr>
          <p:cNvSpPr/>
          <p:nvPr/>
        </p:nvSpPr>
        <p:spPr>
          <a:xfrm>
            <a:off x="4763869" y="319845"/>
            <a:ext cx="263149" cy="263143"/>
          </a:xfrm>
          <a:custGeom>
            <a:avLst/>
            <a:gdLst/>
            <a:ahLst/>
            <a:cxnLst/>
            <a:rect l="l" t="t" r="r" b="b"/>
            <a:pathLst>
              <a:path w="11409" h="11410" extrusionOk="0">
                <a:moveTo>
                  <a:pt x="5704" y="1"/>
                </a:moveTo>
                <a:cubicBezTo>
                  <a:pt x="5704" y="1"/>
                  <a:pt x="5638" y="5705"/>
                  <a:pt x="0" y="5705"/>
                </a:cubicBezTo>
                <a:cubicBezTo>
                  <a:pt x="0" y="5705"/>
                  <a:pt x="5704" y="5772"/>
                  <a:pt x="5704" y="11409"/>
                </a:cubicBezTo>
                <a:cubicBezTo>
                  <a:pt x="5704" y="11409"/>
                  <a:pt x="5771" y="5705"/>
                  <a:pt x="11409" y="5705"/>
                </a:cubicBezTo>
                <a:cubicBezTo>
                  <a:pt x="11409" y="5705"/>
                  <a:pt x="5704" y="5638"/>
                  <a:pt x="570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grpSp>
        <p:nvGrpSpPr>
          <p:cNvPr id="44" name="Google Shape;2811;p43">
            <a:extLst>
              <a:ext uri="{FF2B5EF4-FFF2-40B4-BE49-F238E27FC236}">
                <a16:creationId xmlns:a16="http://schemas.microsoft.com/office/drawing/2014/main" id="{08523B18-DCFD-4273-87EB-1A48F1FDF480}"/>
              </a:ext>
            </a:extLst>
          </p:cNvPr>
          <p:cNvGrpSpPr/>
          <p:nvPr/>
        </p:nvGrpSpPr>
        <p:grpSpPr>
          <a:xfrm>
            <a:off x="3548373" y="1547979"/>
            <a:ext cx="288685" cy="288685"/>
            <a:chOff x="3790346" y="1624612"/>
            <a:chExt cx="242287" cy="242287"/>
          </a:xfrm>
        </p:grpSpPr>
        <p:sp>
          <p:nvSpPr>
            <p:cNvPr id="45" name="Google Shape;2812;p43">
              <a:extLst>
                <a:ext uri="{FF2B5EF4-FFF2-40B4-BE49-F238E27FC236}">
                  <a16:creationId xmlns:a16="http://schemas.microsoft.com/office/drawing/2014/main" id="{DDD94DA2-7EC9-43FE-8035-34F50CCE3D86}"/>
                </a:ext>
              </a:extLst>
            </p:cNvPr>
            <p:cNvSpPr/>
            <p:nvPr/>
          </p:nvSpPr>
          <p:spPr>
            <a:xfrm>
              <a:off x="3790346" y="1624612"/>
              <a:ext cx="242287" cy="242287"/>
            </a:xfrm>
            <a:custGeom>
              <a:avLst/>
              <a:gdLst/>
              <a:ahLst/>
              <a:cxnLst/>
              <a:rect l="l" t="t" r="r" b="b"/>
              <a:pathLst>
                <a:path w="14144" h="14144" extrusionOk="0">
                  <a:moveTo>
                    <a:pt x="7072" y="0"/>
                  </a:moveTo>
                  <a:cubicBezTo>
                    <a:pt x="3170" y="0"/>
                    <a:pt x="1" y="3169"/>
                    <a:pt x="1" y="7072"/>
                  </a:cubicBezTo>
                  <a:cubicBezTo>
                    <a:pt x="1" y="10975"/>
                    <a:pt x="3170" y="14144"/>
                    <a:pt x="7072" y="14144"/>
                  </a:cubicBezTo>
                  <a:cubicBezTo>
                    <a:pt x="10975" y="14144"/>
                    <a:pt x="14144" y="10975"/>
                    <a:pt x="14144" y="7072"/>
                  </a:cubicBezTo>
                  <a:cubicBezTo>
                    <a:pt x="14144" y="3169"/>
                    <a:pt x="10975" y="0"/>
                    <a:pt x="70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6" name="Google Shape;2813;p43">
              <a:extLst>
                <a:ext uri="{FF2B5EF4-FFF2-40B4-BE49-F238E27FC236}">
                  <a16:creationId xmlns:a16="http://schemas.microsoft.com/office/drawing/2014/main" id="{BCD782FB-B331-4D17-BBEA-888D824E443B}"/>
                </a:ext>
              </a:extLst>
            </p:cNvPr>
            <p:cNvSpPr/>
            <p:nvPr/>
          </p:nvSpPr>
          <p:spPr>
            <a:xfrm>
              <a:off x="3836065" y="1669749"/>
              <a:ext cx="150864" cy="151446"/>
            </a:xfrm>
            <a:custGeom>
              <a:avLst/>
              <a:gdLst/>
              <a:ahLst/>
              <a:cxnLst/>
              <a:rect l="l" t="t" r="r" b="b"/>
              <a:pathLst>
                <a:path w="8807" h="8841" extrusionOk="0">
                  <a:moveTo>
                    <a:pt x="4403" y="1"/>
                  </a:moveTo>
                  <a:cubicBezTo>
                    <a:pt x="1968" y="1"/>
                    <a:pt x="0" y="2002"/>
                    <a:pt x="0" y="4437"/>
                  </a:cubicBezTo>
                  <a:cubicBezTo>
                    <a:pt x="0" y="6872"/>
                    <a:pt x="1968" y="8840"/>
                    <a:pt x="4403" y="8840"/>
                  </a:cubicBezTo>
                  <a:cubicBezTo>
                    <a:pt x="6838" y="8840"/>
                    <a:pt x="8807" y="6872"/>
                    <a:pt x="8807" y="4437"/>
                  </a:cubicBezTo>
                  <a:cubicBezTo>
                    <a:pt x="8807" y="2002"/>
                    <a:pt x="6838" y="1"/>
                    <a:pt x="4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7" name="Google Shape;2814;p43">
              <a:extLst>
                <a:ext uri="{FF2B5EF4-FFF2-40B4-BE49-F238E27FC236}">
                  <a16:creationId xmlns:a16="http://schemas.microsoft.com/office/drawing/2014/main" id="{43E0A89A-315F-4551-A454-C26D6846D3A4}"/>
                </a:ext>
              </a:extLst>
            </p:cNvPr>
            <p:cNvSpPr/>
            <p:nvPr/>
          </p:nvSpPr>
          <p:spPr>
            <a:xfrm>
              <a:off x="3884627" y="1692600"/>
              <a:ext cx="54302" cy="104596"/>
            </a:xfrm>
            <a:custGeom>
              <a:avLst/>
              <a:gdLst/>
              <a:ahLst/>
              <a:cxnLst/>
              <a:rect l="l" t="t" r="r" b="b"/>
              <a:pathLst>
                <a:path w="3170" h="6106" extrusionOk="0">
                  <a:moveTo>
                    <a:pt x="1402" y="1235"/>
                  </a:moveTo>
                  <a:lnTo>
                    <a:pt x="1402" y="2569"/>
                  </a:lnTo>
                  <a:cubicBezTo>
                    <a:pt x="1135" y="2536"/>
                    <a:pt x="935" y="2469"/>
                    <a:pt x="801" y="2336"/>
                  </a:cubicBezTo>
                  <a:cubicBezTo>
                    <a:pt x="668" y="2236"/>
                    <a:pt x="601" y="2102"/>
                    <a:pt x="601" y="1902"/>
                  </a:cubicBezTo>
                  <a:cubicBezTo>
                    <a:pt x="601" y="1702"/>
                    <a:pt x="668" y="1569"/>
                    <a:pt x="801" y="1435"/>
                  </a:cubicBezTo>
                  <a:cubicBezTo>
                    <a:pt x="935" y="1335"/>
                    <a:pt x="1135" y="1268"/>
                    <a:pt x="1402" y="1235"/>
                  </a:cubicBezTo>
                  <a:close/>
                  <a:moveTo>
                    <a:pt x="1735" y="3203"/>
                  </a:moveTo>
                  <a:cubicBezTo>
                    <a:pt x="2035" y="3270"/>
                    <a:pt x="2236" y="3337"/>
                    <a:pt x="2369" y="3470"/>
                  </a:cubicBezTo>
                  <a:cubicBezTo>
                    <a:pt x="2502" y="3570"/>
                    <a:pt x="2569" y="3737"/>
                    <a:pt x="2569" y="3937"/>
                  </a:cubicBezTo>
                  <a:cubicBezTo>
                    <a:pt x="2569" y="4137"/>
                    <a:pt x="2502" y="4271"/>
                    <a:pt x="2369" y="4404"/>
                  </a:cubicBezTo>
                  <a:cubicBezTo>
                    <a:pt x="2202" y="4537"/>
                    <a:pt x="2002" y="4604"/>
                    <a:pt x="1735" y="4638"/>
                  </a:cubicBezTo>
                  <a:lnTo>
                    <a:pt x="1735" y="3203"/>
                  </a:lnTo>
                  <a:close/>
                  <a:moveTo>
                    <a:pt x="1402" y="1"/>
                  </a:moveTo>
                  <a:lnTo>
                    <a:pt x="1402" y="768"/>
                  </a:lnTo>
                  <a:cubicBezTo>
                    <a:pt x="935" y="801"/>
                    <a:pt x="601" y="902"/>
                    <a:pt x="368" y="1102"/>
                  </a:cubicBezTo>
                  <a:cubicBezTo>
                    <a:pt x="134" y="1335"/>
                    <a:pt x="1" y="1602"/>
                    <a:pt x="1" y="1969"/>
                  </a:cubicBezTo>
                  <a:cubicBezTo>
                    <a:pt x="1" y="2303"/>
                    <a:pt x="101" y="2569"/>
                    <a:pt x="334" y="2736"/>
                  </a:cubicBezTo>
                  <a:cubicBezTo>
                    <a:pt x="568" y="2936"/>
                    <a:pt x="901" y="3070"/>
                    <a:pt x="1402" y="3136"/>
                  </a:cubicBezTo>
                  <a:lnTo>
                    <a:pt x="1402" y="4638"/>
                  </a:lnTo>
                  <a:cubicBezTo>
                    <a:pt x="1168" y="4638"/>
                    <a:pt x="901" y="4604"/>
                    <a:pt x="701" y="4537"/>
                  </a:cubicBezTo>
                  <a:cubicBezTo>
                    <a:pt x="468" y="4471"/>
                    <a:pt x="234" y="4371"/>
                    <a:pt x="1" y="4204"/>
                  </a:cubicBezTo>
                  <a:lnTo>
                    <a:pt x="1" y="4804"/>
                  </a:lnTo>
                  <a:cubicBezTo>
                    <a:pt x="234" y="4904"/>
                    <a:pt x="468" y="4971"/>
                    <a:pt x="701" y="5038"/>
                  </a:cubicBezTo>
                  <a:cubicBezTo>
                    <a:pt x="935" y="5071"/>
                    <a:pt x="1168" y="5105"/>
                    <a:pt x="1402" y="5105"/>
                  </a:cubicBezTo>
                  <a:lnTo>
                    <a:pt x="1402" y="6105"/>
                  </a:lnTo>
                  <a:lnTo>
                    <a:pt x="1735" y="6105"/>
                  </a:lnTo>
                  <a:lnTo>
                    <a:pt x="1735" y="5105"/>
                  </a:lnTo>
                  <a:cubicBezTo>
                    <a:pt x="2202" y="5071"/>
                    <a:pt x="2569" y="4938"/>
                    <a:pt x="2803" y="4738"/>
                  </a:cubicBezTo>
                  <a:cubicBezTo>
                    <a:pt x="3069" y="4537"/>
                    <a:pt x="3170" y="4237"/>
                    <a:pt x="3170" y="3870"/>
                  </a:cubicBezTo>
                  <a:cubicBezTo>
                    <a:pt x="3170" y="3503"/>
                    <a:pt x="3069" y="3237"/>
                    <a:pt x="2836" y="3036"/>
                  </a:cubicBezTo>
                  <a:cubicBezTo>
                    <a:pt x="2602" y="2836"/>
                    <a:pt x="2236" y="2703"/>
                    <a:pt x="1735" y="2636"/>
                  </a:cubicBezTo>
                  <a:lnTo>
                    <a:pt x="1735" y="1235"/>
                  </a:lnTo>
                  <a:cubicBezTo>
                    <a:pt x="1935" y="1235"/>
                    <a:pt x="2135" y="1268"/>
                    <a:pt x="2302" y="1302"/>
                  </a:cubicBezTo>
                  <a:cubicBezTo>
                    <a:pt x="2502" y="1369"/>
                    <a:pt x="2703" y="1435"/>
                    <a:pt x="2869" y="1535"/>
                  </a:cubicBezTo>
                  <a:lnTo>
                    <a:pt x="2869" y="968"/>
                  </a:lnTo>
                  <a:cubicBezTo>
                    <a:pt x="2703" y="902"/>
                    <a:pt x="2502" y="835"/>
                    <a:pt x="2336" y="801"/>
                  </a:cubicBezTo>
                  <a:cubicBezTo>
                    <a:pt x="2135" y="768"/>
                    <a:pt x="1935" y="768"/>
                    <a:pt x="1735" y="735"/>
                  </a:cubicBezTo>
                  <a:lnTo>
                    <a:pt x="17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48" name="Google Shape;2815;p43">
            <a:extLst>
              <a:ext uri="{FF2B5EF4-FFF2-40B4-BE49-F238E27FC236}">
                <a16:creationId xmlns:a16="http://schemas.microsoft.com/office/drawing/2014/main" id="{079CEAE0-D7D3-4A72-9A47-F052F0FFD4A6}"/>
              </a:ext>
            </a:extLst>
          </p:cNvPr>
          <p:cNvGrpSpPr/>
          <p:nvPr/>
        </p:nvGrpSpPr>
        <p:grpSpPr>
          <a:xfrm>
            <a:off x="296380" y="964210"/>
            <a:ext cx="258917" cy="414879"/>
            <a:chOff x="464878" y="1303812"/>
            <a:chExt cx="353229" cy="566001"/>
          </a:xfrm>
        </p:grpSpPr>
        <p:sp>
          <p:nvSpPr>
            <p:cNvPr id="49" name="Google Shape;2816;p43">
              <a:extLst>
                <a:ext uri="{FF2B5EF4-FFF2-40B4-BE49-F238E27FC236}">
                  <a16:creationId xmlns:a16="http://schemas.microsoft.com/office/drawing/2014/main" id="{57BD7A4E-2BA7-4D2C-9100-A9CCB732211D}"/>
                </a:ext>
              </a:extLst>
            </p:cNvPr>
            <p:cNvSpPr/>
            <p:nvPr/>
          </p:nvSpPr>
          <p:spPr>
            <a:xfrm rot="-900148">
              <a:off x="508921" y="1331735"/>
              <a:ext cx="265143" cy="375197"/>
            </a:xfrm>
            <a:custGeom>
              <a:avLst/>
              <a:gdLst/>
              <a:ahLst/>
              <a:cxnLst/>
              <a:rect l="l" t="t" r="r" b="b"/>
              <a:pathLst>
                <a:path w="16874" h="23878" extrusionOk="0">
                  <a:moveTo>
                    <a:pt x="5567" y="0"/>
                  </a:moveTo>
                  <a:cubicBezTo>
                    <a:pt x="5229" y="0"/>
                    <a:pt x="4895" y="8"/>
                    <a:pt x="4565" y="20"/>
                  </a:cubicBezTo>
                  <a:cubicBezTo>
                    <a:pt x="3664" y="20"/>
                    <a:pt x="2830" y="120"/>
                    <a:pt x="2096" y="220"/>
                  </a:cubicBezTo>
                  <a:cubicBezTo>
                    <a:pt x="2030" y="254"/>
                    <a:pt x="1963" y="254"/>
                    <a:pt x="1896" y="254"/>
                  </a:cubicBezTo>
                  <a:cubicBezTo>
                    <a:pt x="929" y="420"/>
                    <a:pt x="195" y="1221"/>
                    <a:pt x="128" y="2222"/>
                  </a:cubicBezTo>
                  <a:lnTo>
                    <a:pt x="95" y="3022"/>
                  </a:lnTo>
                  <a:cubicBezTo>
                    <a:pt x="1" y="4281"/>
                    <a:pt x="1004" y="5302"/>
                    <a:pt x="2210" y="5302"/>
                  </a:cubicBezTo>
                  <a:cubicBezTo>
                    <a:pt x="2283" y="5302"/>
                    <a:pt x="2356" y="5298"/>
                    <a:pt x="2430" y="5291"/>
                  </a:cubicBezTo>
                  <a:lnTo>
                    <a:pt x="2463" y="5291"/>
                  </a:lnTo>
                  <a:cubicBezTo>
                    <a:pt x="3164" y="5224"/>
                    <a:pt x="3898" y="5157"/>
                    <a:pt x="4632" y="5157"/>
                  </a:cubicBezTo>
                  <a:cubicBezTo>
                    <a:pt x="4819" y="5148"/>
                    <a:pt x="5000" y="5144"/>
                    <a:pt x="5173" y="5144"/>
                  </a:cubicBezTo>
                  <a:cubicBezTo>
                    <a:pt x="5644" y="5144"/>
                    <a:pt x="6058" y="5175"/>
                    <a:pt x="6400" y="5224"/>
                  </a:cubicBezTo>
                  <a:cubicBezTo>
                    <a:pt x="6733" y="5291"/>
                    <a:pt x="7067" y="5324"/>
                    <a:pt x="7334" y="5391"/>
                  </a:cubicBezTo>
                  <a:cubicBezTo>
                    <a:pt x="7634" y="5424"/>
                    <a:pt x="7901" y="5491"/>
                    <a:pt x="8101" y="5557"/>
                  </a:cubicBezTo>
                  <a:cubicBezTo>
                    <a:pt x="8735" y="5758"/>
                    <a:pt x="9268" y="6024"/>
                    <a:pt x="9635" y="6391"/>
                  </a:cubicBezTo>
                  <a:cubicBezTo>
                    <a:pt x="10035" y="6725"/>
                    <a:pt x="10336" y="7125"/>
                    <a:pt x="10502" y="7559"/>
                  </a:cubicBezTo>
                  <a:cubicBezTo>
                    <a:pt x="10669" y="7959"/>
                    <a:pt x="10769" y="8426"/>
                    <a:pt x="10769" y="8893"/>
                  </a:cubicBezTo>
                  <a:cubicBezTo>
                    <a:pt x="10769" y="9360"/>
                    <a:pt x="10703" y="9794"/>
                    <a:pt x="10569" y="10261"/>
                  </a:cubicBezTo>
                  <a:cubicBezTo>
                    <a:pt x="10302" y="11095"/>
                    <a:pt x="9902" y="11829"/>
                    <a:pt x="9368" y="12396"/>
                  </a:cubicBezTo>
                  <a:cubicBezTo>
                    <a:pt x="8835" y="12963"/>
                    <a:pt x="8234" y="13496"/>
                    <a:pt x="7567" y="13997"/>
                  </a:cubicBezTo>
                  <a:cubicBezTo>
                    <a:pt x="6900" y="14531"/>
                    <a:pt x="6166" y="14998"/>
                    <a:pt x="5399" y="15498"/>
                  </a:cubicBezTo>
                  <a:cubicBezTo>
                    <a:pt x="4632" y="15998"/>
                    <a:pt x="3898" y="16565"/>
                    <a:pt x="3197" y="17199"/>
                  </a:cubicBezTo>
                  <a:cubicBezTo>
                    <a:pt x="2463" y="17866"/>
                    <a:pt x="1796" y="18633"/>
                    <a:pt x="1162" y="19501"/>
                  </a:cubicBezTo>
                  <a:cubicBezTo>
                    <a:pt x="1162" y="19534"/>
                    <a:pt x="1162" y="19534"/>
                    <a:pt x="1129" y="19534"/>
                  </a:cubicBezTo>
                  <a:cubicBezTo>
                    <a:pt x="95" y="21035"/>
                    <a:pt x="896" y="23137"/>
                    <a:pt x="2630" y="23670"/>
                  </a:cubicBezTo>
                  <a:lnTo>
                    <a:pt x="2930" y="23770"/>
                  </a:lnTo>
                  <a:cubicBezTo>
                    <a:pt x="3183" y="23843"/>
                    <a:pt x="3440" y="23877"/>
                    <a:pt x="3695" y="23877"/>
                  </a:cubicBezTo>
                  <a:cubicBezTo>
                    <a:pt x="4619" y="23877"/>
                    <a:pt x="5517" y="23421"/>
                    <a:pt x="6066" y="22636"/>
                  </a:cubicBezTo>
                  <a:cubicBezTo>
                    <a:pt x="6199" y="22436"/>
                    <a:pt x="6333" y="22269"/>
                    <a:pt x="6466" y="22103"/>
                  </a:cubicBezTo>
                  <a:cubicBezTo>
                    <a:pt x="7033" y="21435"/>
                    <a:pt x="7700" y="20835"/>
                    <a:pt x="8401" y="20268"/>
                  </a:cubicBezTo>
                  <a:cubicBezTo>
                    <a:pt x="9135" y="19734"/>
                    <a:pt x="9902" y="19201"/>
                    <a:pt x="10703" y="18700"/>
                  </a:cubicBezTo>
                  <a:cubicBezTo>
                    <a:pt x="11537" y="18233"/>
                    <a:pt x="12304" y="17666"/>
                    <a:pt x="13038" y="17099"/>
                  </a:cubicBezTo>
                  <a:cubicBezTo>
                    <a:pt x="13771" y="16499"/>
                    <a:pt x="14439" y="15798"/>
                    <a:pt x="15039" y="15064"/>
                  </a:cubicBezTo>
                  <a:cubicBezTo>
                    <a:pt x="15639" y="14330"/>
                    <a:pt x="16106" y="13396"/>
                    <a:pt x="16440" y="12362"/>
                  </a:cubicBezTo>
                  <a:cubicBezTo>
                    <a:pt x="16740" y="11362"/>
                    <a:pt x="16874" y="10428"/>
                    <a:pt x="16874" y="9560"/>
                  </a:cubicBezTo>
                  <a:cubicBezTo>
                    <a:pt x="16840" y="8660"/>
                    <a:pt x="16774" y="7892"/>
                    <a:pt x="16607" y="7225"/>
                  </a:cubicBezTo>
                  <a:cubicBezTo>
                    <a:pt x="16440" y="6458"/>
                    <a:pt x="16173" y="5758"/>
                    <a:pt x="15873" y="5124"/>
                  </a:cubicBezTo>
                  <a:cubicBezTo>
                    <a:pt x="15206" y="3890"/>
                    <a:pt x="14405" y="2922"/>
                    <a:pt x="13438" y="2222"/>
                  </a:cubicBezTo>
                  <a:cubicBezTo>
                    <a:pt x="12471" y="1521"/>
                    <a:pt x="11403" y="988"/>
                    <a:pt x="10236" y="621"/>
                  </a:cubicBezTo>
                  <a:cubicBezTo>
                    <a:pt x="9302" y="320"/>
                    <a:pt x="8334" y="154"/>
                    <a:pt x="7367" y="87"/>
                  </a:cubicBezTo>
                  <a:cubicBezTo>
                    <a:pt x="6754" y="23"/>
                    <a:pt x="6154" y="0"/>
                    <a:pt x="5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50" name="Google Shape;2817;p43">
              <a:extLst>
                <a:ext uri="{FF2B5EF4-FFF2-40B4-BE49-F238E27FC236}">
                  <a16:creationId xmlns:a16="http://schemas.microsoft.com/office/drawing/2014/main" id="{4E448808-19AF-4DCC-BF35-FCBFA915A4D5}"/>
                </a:ext>
              </a:extLst>
            </p:cNvPr>
            <p:cNvSpPr/>
            <p:nvPr/>
          </p:nvSpPr>
          <p:spPr>
            <a:xfrm rot="-900148">
              <a:off x="519114" y="1756735"/>
              <a:ext cx="104319" cy="101302"/>
            </a:xfrm>
            <a:custGeom>
              <a:avLst/>
              <a:gdLst/>
              <a:ahLst/>
              <a:cxnLst/>
              <a:rect l="l" t="t" r="r" b="b"/>
              <a:pathLst>
                <a:path w="6639" h="6447" extrusionOk="0">
                  <a:moveTo>
                    <a:pt x="3274" y="0"/>
                  </a:moveTo>
                  <a:cubicBezTo>
                    <a:pt x="2780" y="0"/>
                    <a:pt x="2295" y="120"/>
                    <a:pt x="1835" y="360"/>
                  </a:cubicBezTo>
                  <a:cubicBezTo>
                    <a:pt x="1034" y="761"/>
                    <a:pt x="501" y="1394"/>
                    <a:pt x="267" y="2262"/>
                  </a:cubicBezTo>
                  <a:cubicBezTo>
                    <a:pt x="0" y="3096"/>
                    <a:pt x="67" y="3930"/>
                    <a:pt x="467" y="4730"/>
                  </a:cubicBezTo>
                  <a:cubicBezTo>
                    <a:pt x="901" y="5497"/>
                    <a:pt x="1535" y="6031"/>
                    <a:pt x="2402" y="6298"/>
                  </a:cubicBezTo>
                  <a:cubicBezTo>
                    <a:pt x="2716" y="6398"/>
                    <a:pt x="3030" y="6447"/>
                    <a:pt x="3340" y="6447"/>
                  </a:cubicBezTo>
                  <a:cubicBezTo>
                    <a:pt x="3854" y="6447"/>
                    <a:pt x="4359" y="6314"/>
                    <a:pt x="4837" y="6064"/>
                  </a:cubicBezTo>
                  <a:cubicBezTo>
                    <a:pt x="5604" y="5631"/>
                    <a:pt x="6138" y="4997"/>
                    <a:pt x="6405" y="4130"/>
                  </a:cubicBezTo>
                  <a:cubicBezTo>
                    <a:pt x="6638" y="3296"/>
                    <a:pt x="6572" y="2495"/>
                    <a:pt x="6171" y="1695"/>
                  </a:cubicBezTo>
                  <a:cubicBezTo>
                    <a:pt x="5771" y="927"/>
                    <a:pt x="5137" y="427"/>
                    <a:pt x="4270" y="160"/>
                  </a:cubicBezTo>
                  <a:cubicBezTo>
                    <a:pt x="3936" y="53"/>
                    <a:pt x="3603" y="0"/>
                    <a:pt x="3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51" name="Google Shape;2822;p43">
            <a:extLst>
              <a:ext uri="{FF2B5EF4-FFF2-40B4-BE49-F238E27FC236}">
                <a16:creationId xmlns:a16="http://schemas.microsoft.com/office/drawing/2014/main" id="{8A5F94E5-91EE-4898-993B-D376A6ADC008}"/>
              </a:ext>
            </a:extLst>
          </p:cNvPr>
          <p:cNvSpPr/>
          <p:nvPr/>
        </p:nvSpPr>
        <p:spPr>
          <a:xfrm>
            <a:off x="8485584" y="160884"/>
            <a:ext cx="391300" cy="390168"/>
          </a:xfrm>
          <a:custGeom>
            <a:avLst/>
            <a:gdLst/>
            <a:ahLst/>
            <a:cxnLst/>
            <a:rect l="l" t="t" r="r" b="b"/>
            <a:pathLst>
              <a:path w="11409" h="11376" extrusionOk="0">
                <a:moveTo>
                  <a:pt x="5705" y="1"/>
                </a:moveTo>
                <a:cubicBezTo>
                  <a:pt x="5705" y="1"/>
                  <a:pt x="5638" y="5671"/>
                  <a:pt x="1" y="5671"/>
                </a:cubicBezTo>
                <a:cubicBezTo>
                  <a:pt x="1" y="5671"/>
                  <a:pt x="5705" y="5771"/>
                  <a:pt x="5705" y="11375"/>
                </a:cubicBezTo>
                <a:cubicBezTo>
                  <a:pt x="5705" y="11375"/>
                  <a:pt x="5772" y="5671"/>
                  <a:pt x="11409" y="5671"/>
                </a:cubicBezTo>
                <a:cubicBezTo>
                  <a:pt x="11409" y="5671"/>
                  <a:pt x="5705" y="5605"/>
                  <a:pt x="570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" name="Google Shape;2824;p43">
            <a:extLst>
              <a:ext uri="{FF2B5EF4-FFF2-40B4-BE49-F238E27FC236}">
                <a16:creationId xmlns:a16="http://schemas.microsoft.com/office/drawing/2014/main" id="{50F87465-1FDA-477F-BD9E-1BB4D8E33620}"/>
              </a:ext>
            </a:extLst>
          </p:cNvPr>
          <p:cNvSpPr txBox="1">
            <a:spLocks/>
          </p:cNvSpPr>
          <p:nvPr/>
        </p:nvSpPr>
        <p:spPr>
          <a:xfrm>
            <a:off x="382976" y="1380663"/>
            <a:ext cx="650645" cy="254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600" dirty="0"/>
              <a:t>Age</a:t>
            </a:r>
          </a:p>
        </p:txBody>
      </p:sp>
      <p:sp>
        <p:nvSpPr>
          <p:cNvPr id="53" name="Google Shape;2828;p43">
            <a:extLst>
              <a:ext uri="{FF2B5EF4-FFF2-40B4-BE49-F238E27FC236}">
                <a16:creationId xmlns:a16="http://schemas.microsoft.com/office/drawing/2014/main" id="{4DCF816C-4831-4308-A647-EF6278D4E5C0}"/>
              </a:ext>
            </a:extLst>
          </p:cNvPr>
          <p:cNvSpPr txBox="1">
            <a:spLocks/>
          </p:cNvSpPr>
          <p:nvPr/>
        </p:nvSpPr>
        <p:spPr>
          <a:xfrm>
            <a:off x="4155667" y="1011716"/>
            <a:ext cx="2208000" cy="231035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Chan Kim Ming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Email: 2701ckm@gmail.com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Age: 50+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Job: Professional Engineer</a:t>
            </a: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Quotes: 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“…tried trading on own, but returns had been sporadic. Will be good if there is a systematic way of trading with consistency in return.” </a:t>
            </a: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" name="Google Shape;2831;p43">
            <a:extLst>
              <a:ext uri="{FF2B5EF4-FFF2-40B4-BE49-F238E27FC236}">
                <a16:creationId xmlns:a16="http://schemas.microsoft.com/office/drawing/2014/main" id="{3B7105DB-0D99-44B9-A326-63BA92BA522B}"/>
              </a:ext>
            </a:extLst>
          </p:cNvPr>
          <p:cNvSpPr txBox="1">
            <a:spLocks/>
          </p:cNvSpPr>
          <p:nvPr/>
        </p:nvSpPr>
        <p:spPr>
          <a:xfrm>
            <a:off x="60095" y="1639537"/>
            <a:ext cx="1167932" cy="254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600" dirty="0"/>
              <a:t>Location</a:t>
            </a:r>
          </a:p>
        </p:txBody>
      </p:sp>
      <p:sp>
        <p:nvSpPr>
          <p:cNvPr id="55" name="Google Shape;2832;p43">
            <a:extLst>
              <a:ext uri="{FF2B5EF4-FFF2-40B4-BE49-F238E27FC236}">
                <a16:creationId xmlns:a16="http://schemas.microsoft.com/office/drawing/2014/main" id="{75FF8C17-1049-4450-8317-4E7F026A8957}"/>
              </a:ext>
            </a:extLst>
          </p:cNvPr>
          <p:cNvSpPr txBox="1">
            <a:spLocks/>
          </p:cNvSpPr>
          <p:nvPr/>
        </p:nvSpPr>
        <p:spPr>
          <a:xfrm>
            <a:off x="1030793" y="1648229"/>
            <a:ext cx="1245300" cy="254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Global</a:t>
            </a:r>
          </a:p>
        </p:txBody>
      </p:sp>
      <p:grpSp>
        <p:nvGrpSpPr>
          <p:cNvPr id="56" name="Google Shape;1946;p37">
            <a:extLst>
              <a:ext uri="{FF2B5EF4-FFF2-40B4-BE49-F238E27FC236}">
                <a16:creationId xmlns:a16="http://schemas.microsoft.com/office/drawing/2014/main" id="{7AD886CF-FE96-4495-A428-E182543A14A5}"/>
              </a:ext>
            </a:extLst>
          </p:cNvPr>
          <p:cNvGrpSpPr/>
          <p:nvPr/>
        </p:nvGrpSpPr>
        <p:grpSpPr>
          <a:xfrm>
            <a:off x="334087" y="2848825"/>
            <a:ext cx="2011894" cy="1898788"/>
            <a:chOff x="6291272" y="2325742"/>
            <a:chExt cx="2207102" cy="2075802"/>
          </a:xfrm>
        </p:grpSpPr>
        <p:grpSp>
          <p:nvGrpSpPr>
            <p:cNvPr id="57" name="Google Shape;1947;p37">
              <a:extLst>
                <a:ext uri="{FF2B5EF4-FFF2-40B4-BE49-F238E27FC236}">
                  <a16:creationId xmlns:a16="http://schemas.microsoft.com/office/drawing/2014/main" id="{1116335E-A8B6-4D21-901E-F7B1FC2E9F7E}"/>
                </a:ext>
              </a:extLst>
            </p:cNvPr>
            <p:cNvGrpSpPr/>
            <p:nvPr/>
          </p:nvGrpSpPr>
          <p:grpSpPr>
            <a:xfrm>
              <a:off x="6292057" y="2325742"/>
              <a:ext cx="1224467" cy="905528"/>
              <a:chOff x="4373402" y="1766424"/>
              <a:chExt cx="2417030" cy="1717618"/>
            </a:xfrm>
          </p:grpSpPr>
          <p:sp>
            <p:nvSpPr>
              <p:cNvPr id="81" name="Google Shape;1948;p37">
                <a:extLst>
                  <a:ext uri="{FF2B5EF4-FFF2-40B4-BE49-F238E27FC236}">
                    <a16:creationId xmlns:a16="http://schemas.microsoft.com/office/drawing/2014/main" id="{40FE60FB-272F-4360-87A6-D2A4162FB551}"/>
                  </a:ext>
                </a:extLst>
              </p:cNvPr>
              <p:cNvSpPr/>
              <p:nvPr/>
            </p:nvSpPr>
            <p:spPr>
              <a:xfrm>
                <a:off x="5131442" y="3084083"/>
                <a:ext cx="901681" cy="394583"/>
              </a:xfrm>
              <a:custGeom>
                <a:avLst/>
                <a:gdLst/>
                <a:ahLst/>
                <a:cxnLst/>
                <a:rect l="l" t="t" r="r" b="b"/>
                <a:pathLst>
                  <a:path w="40630" h="17780" extrusionOk="0">
                    <a:moveTo>
                      <a:pt x="30789" y="0"/>
                    </a:moveTo>
                    <a:lnTo>
                      <a:pt x="9807" y="0"/>
                    </a:lnTo>
                    <a:lnTo>
                      <a:pt x="0" y="17780"/>
                    </a:lnTo>
                    <a:lnTo>
                      <a:pt x="40629" y="177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2" name="Google Shape;1949;p37">
                <a:extLst>
                  <a:ext uri="{FF2B5EF4-FFF2-40B4-BE49-F238E27FC236}">
                    <a16:creationId xmlns:a16="http://schemas.microsoft.com/office/drawing/2014/main" id="{5E91FBF1-E5C0-45F2-94AD-37281DB9789D}"/>
                  </a:ext>
                </a:extLst>
              </p:cNvPr>
              <p:cNvSpPr/>
              <p:nvPr/>
            </p:nvSpPr>
            <p:spPr>
              <a:xfrm>
                <a:off x="4373402" y="1766424"/>
                <a:ext cx="2417030" cy="1417657"/>
              </a:xfrm>
              <a:custGeom>
                <a:avLst/>
                <a:gdLst/>
                <a:ahLst/>
                <a:cxnLst/>
                <a:rect l="l" t="t" r="r" b="b"/>
                <a:pathLst>
                  <a:path w="108912" h="63880" extrusionOk="0">
                    <a:moveTo>
                      <a:pt x="103875" y="1"/>
                    </a:moveTo>
                    <a:lnTo>
                      <a:pt x="5071" y="1"/>
                    </a:lnTo>
                    <a:cubicBezTo>
                      <a:pt x="2269" y="1"/>
                      <a:pt x="1" y="2269"/>
                      <a:pt x="1" y="5037"/>
                    </a:cubicBezTo>
                    <a:lnTo>
                      <a:pt x="1" y="58809"/>
                    </a:lnTo>
                    <a:cubicBezTo>
                      <a:pt x="1" y="61611"/>
                      <a:pt x="2269" y="63880"/>
                      <a:pt x="5071" y="63880"/>
                    </a:cubicBezTo>
                    <a:lnTo>
                      <a:pt x="103875" y="63880"/>
                    </a:lnTo>
                    <a:cubicBezTo>
                      <a:pt x="106644" y="63880"/>
                      <a:pt x="108912" y="61578"/>
                      <a:pt x="108912" y="58809"/>
                    </a:cubicBezTo>
                    <a:lnTo>
                      <a:pt x="108912" y="5037"/>
                    </a:lnTo>
                    <a:cubicBezTo>
                      <a:pt x="108912" y="2269"/>
                      <a:pt x="106644" y="1"/>
                      <a:pt x="1038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3" name="Google Shape;1950;p37">
                <a:extLst>
                  <a:ext uri="{FF2B5EF4-FFF2-40B4-BE49-F238E27FC236}">
                    <a16:creationId xmlns:a16="http://schemas.microsoft.com/office/drawing/2014/main" id="{5B74A69B-861C-4841-AC57-97BB459FCC2E}"/>
                  </a:ext>
                </a:extLst>
              </p:cNvPr>
              <p:cNvSpPr/>
              <p:nvPr/>
            </p:nvSpPr>
            <p:spPr>
              <a:xfrm>
                <a:off x="4468163" y="1851552"/>
                <a:ext cx="2227528" cy="1131906"/>
              </a:xfrm>
              <a:custGeom>
                <a:avLst/>
                <a:gdLst/>
                <a:ahLst/>
                <a:cxnLst/>
                <a:rect l="l" t="t" r="r" b="b"/>
                <a:pathLst>
                  <a:path w="100373" h="51004" extrusionOk="0">
                    <a:moveTo>
                      <a:pt x="0" y="1"/>
                    </a:moveTo>
                    <a:lnTo>
                      <a:pt x="100372" y="1"/>
                    </a:lnTo>
                    <a:lnTo>
                      <a:pt x="100372" y="51004"/>
                    </a:lnTo>
                    <a:lnTo>
                      <a:pt x="0" y="5100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4" name="Google Shape;1951;p37">
                <a:extLst>
                  <a:ext uri="{FF2B5EF4-FFF2-40B4-BE49-F238E27FC236}">
                    <a16:creationId xmlns:a16="http://schemas.microsoft.com/office/drawing/2014/main" id="{F9327D1A-4AD6-4E8D-9360-E032CEF68036}"/>
                  </a:ext>
                </a:extLst>
              </p:cNvPr>
              <p:cNvSpPr/>
              <p:nvPr/>
            </p:nvSpPr>
            <p:spPr>
              <a:xfrm>
                <a:off x="4495548" y="3070014"/>
                <a:ext cx="28895" cy="29627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35" extrusionOk="0">
                    <a:moveTo>
                      <a:pt x="634" y="1335"/>
                    </a:moveTo>
                    <a:cubicBezTo>
                      <a:pt x="1001" y="1335"/>
                      <a:pt x="1302" y="1035"/>
                      <a:pt x="1302" y="668"/>
                    </a:cubicBezTo>
                    <a:cubicBezTo>
                      <a:pt x="1302" y="301"/>
                      <a:pt x="1001" y="1"/>
                      <a:pt x="634" y="1"/>
                    </a:cubicBezTo>
                    <a:cubicBezTo>
                      <a:pt x="268" y="1"/>
                      <a:pt x="1" y="301"/>
                      <a:pt x="1" y="668"/>
                    </a:cubicBezTo>
                    <a:cubicBezTo>
                      <a:pt x="1" y="1035"/>
                      <a:pt x="268" y="1335"/>
                      <a:pt x="634" y="133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5" name="Google Shape;1952;p37">
                <a:extLst>
                  <a:ext uri="{FF2B5EF4-FFF2-40B4-BE49-F238E27FC236}">
                    <a16:creationId xmlns:a16="http://schemas.microsoft.com/office/drawing/2014/main" id="{D36B09B2-6DDB-45AE-80E0-9341B96333D6}"/>
                  </a:ext>
                </a:extLst>
              </p:cNvPr>
              <p:cNvSpPr/>
              <p:nvPr/>
            </p:nvSpPr>
            <p:spPr>
              <a:xfrm>
                <a:off x="4551805" y="3070014"/>
                <a:ext cx="29649" cy="29627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335" extrusionOk="0">
                    <a:moveTo>
                      <a:pt x="668" y="1335"/>
                    </a:moveTo>
                    <a:cubicBezTo>
                      <a:pt x="1035" y="1335"/>
                      <a:pt x="1335" y="1035"/>
                      <a:pt x="1335" y="668"/>
                    </a:cubicBezTo>
                    <a:cubicBezTo>
                      <a:pt x="1335" y="301"/>
                      <a:pt x="1035" y="1"/>
                      <a:pt x="668" y="1"/>
                    </a:cubicBezTo>
                    <a:cubicBezTo>
                      <a:pt x="301" y="1"/>
                      <a:pt x="1" y="301"/>
                      <a:pt x="1" y="668"/>
                    </a:cubicBezTo>
                    <a:cubicBezTo>
                      <a:pt x="1" y="1035"/>
                      <a:pt x="301" y="1335"/>
                      <a:pt x="668" y="133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6" name="Google Shape;1953;p37">
                <a:extLst>
                  <a:ext uri="{FF2B5EF4-FFF2-40B4-BE49-F238E27FC236}">
                    <a16:creationId xmlns:a16="http://schemas.microsoft.com/office/drawing/2014/main" id="{957378E2-83B0-49F1-AFD3-F2E3D533DEE0}"/>
                  </a:ext>
                </a:extLst>
              </p:cNvPr>
              <p:cNvSpPr/>
              <p:nvPr/>
            </p:nvSpPr>
            <p:spPr>
              <a:xfrm>
                <a:off x="4608817" y="3070014"/>
                <a:ext cx="29627" cy="29627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5" extrusionOk="0">
                    <a:moveTo>
                      <a:pt x="667" y="1335"/>
                    </a:moveTo>
                    <a:cubicBezTo>
                      <a:pt x="1034" y="1335"/>
                      <a:pt x="1335" y="1035"/>
                      <a:pt x="1335" y="668"/>
                    </a:cubicBezTo>
                    <a:cubicBezTo>
                      <a:pt x="1335" y="301"/>
                      <a:pt x="1034" y="1"/>
                      <a:pt x="667" y="1"/>
                    </a:cubicBezTo>
                    <a:cubicBezTo>
                      <a:pt x="301" y="1"/>
                      <a:pt x="0" y="301"/>
                      <a:pt x="0" y="668"/>
                    </a:cubicBezTo>
                    <a:cubicBezTo>
                      <a:pt x="0" y="1035"/>
                      <a:pt x="301" y="1335"/>
                      <a:pt x="667" y="133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7" name="Google Shape;1954;p37">
                <a:extLst>
                  <a:ext uri="{FF2B5EF4-FFF2-40B4-BE49-F238E27FC236}">
                    <a16:creationId xmlns:a16="http://schemas.microsoft.com/office/drawing/2014/main" id="{69F157D7-3752-4FCF-934A-496EEEA18305}"/>
                  </a:ext>
                </a:extLst>
              </p:cNvPr>
              <p:cNvSpPr/>
              <p:nvPr/>
            </p:nvSpPr>
            <p:spPr>
              <a:xfrm>
                <a:off x="4808214" y="3424810"/>
                <a:ext cx="1547799" cy="59232"/>
              </a:xfrm>
              <a:custGeom>
                <a:avLst/>
                <a:gdLst/>
                <a:ahLst/>
                <a:cxnLst/>
                <a:rect l="l" t="t" r="r" b="b"/>
                <a:pathLst>
                  <a:path w="125991" h="2669" extrusionOk="0">
                    <a:moveTo>
                      <a:pt x="0" y="0"/>
                    </a:moveTo>
                    <a:cubicBezTo>
                      <a:pt x="0" y="1468"/>
                      <a:pt x="1235" y="2669"/>
                      <a:pt x="2702" y="2669"/>
                    </a:cubicBezTo>
                    <a:lnTo>
                      <a:pt x="123288" y="2669"/>
                    </a:lnTo>
                    <a:cubicBezTo>
                      <a:pt x="124789" y="2669"/>
                      <a:pt x="125990" y="1468"/>
                      <a:pt x="1259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</p:grpSp>
        <p:grpSp>
          <p:nvGrpSpPr>
            <p:cNvPr id="58" name="Google Shape;1955;p37">
              <a:extLst>
                <a:ext uri="{FF2B5EF4-FFF2-40B4-BE49-F238E27FC236}">
                  <a16:creationId xmlns:a16="http://schemas.microsoft.com/office/drawing/2014/main" id="{FAD6AFE4-2FF2-41CA-A646-887CB1BE0AB3}"/>
                </a:ext>
              </a:extLst>
            </p:cNvPr>
            <p:cNvGrpSpPr/>
            <p:nvPr/>
          </p:nvGrpSpPr>
          <p:grpSpPr>
            <a:xfrm>
              <a:off x="7918405" y="2325876"/>
              <a:ext cx="447262" cy="894642"/>
              <a:chOff x="7358501" y="2511043"/>
              <a:chExt cx="483840" cy="967704"/>
            </a:xfrm>
          </p:grpSpPr>
          <p:sp>
            <p:nvSpPr>
              <p:cNvPr id="77" name="Google Shape;1956;p37">
                <a:extLst>
                  <a:ext uri="{FF2B5EF4-FFF2-40B4-BE49-F238E27FC236}">
                    <a16:creationId xmlns:a16="http://schemas.microsoft.com/office/drawing/2014/main" id="{AD6C2733-917A-4C3D-830E-DA1D623CC744}"/>
                  </a:ext>
                </a:extLst>
              </p:cNvPr>
              <p:cNvSpPr/>
              <p:nvPr/>
            </p:nvSpPr>
            <p:spPr>
              <a:xfrm>
                <a:off x="7358501" y="2511043"/>
                <a:ext cx="483840" cy="967704"/>
              </a:xfrm>
              <a:custGeom>
                <a:avLst/>
                <a:gdLst/>
                <a:ahLst/>
                <a:cxnLst/>
                <a:rect l="l" t="t" r="r" b="b"/>
                <a:pathLst>
                  <a:path w="19981" h="39963" extrusionOk="0">
                    <a:moveTo>
                      <a:pt x="15911" y="1"/>
                    </a:moveTo>
                    <a:lnTo>
                      <a:pt x="4070" y="1"/>
                    </a:lnTo>
                    <a:cubicBezTo>
                      <a:pt x="1835" y="1"/>
                      <a:pt x="0" y="1835"/>
                      <a:pt x="0" y="4104"/>
                    </a:cubicBezTo>
                    <a:lnTo>
                      <a:pt x="0" y="35893"/>
                    </a:lnTo>
                    <a:cubicBezTo>
                      <a:pt x="0" y="38128"/>
                      <a:pt x="1835" y="39963"/>
                      <a:pt x="4070" y="39963"/>
                    </a:cubicBezTo>
                    <a:lnTo>
                      <a:pt x="15911" y="39963"/>
                    </a:lnTo>
                    <a:cubicBezTo>
                      <a:pt x="18146" y="39963"/>
                      <a:pt x="19981" y="38128"/>
                      <a:pt x="19981" y="35893"/>
                    </a:cubicBezTo>
                    <a:lnTo>
                      <a:pt x="19981" y="4104"/>
                    </a:lnTo>
                    <a:cubicBezTo>
                      <a:pt x="19981" y="1835"/>
                      <a:pt x="18146" y="1"/>
                      <a:pt x="159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8" name="Google Shape;1957;p37">
                <a:extLst>
                  <a:ext uri="{FF2B5EF4-FFF2-40B4-BE49-F238E27FC236}">
                    <a16:creationId xmlns:a16="http://schemas.microsoft.com/office/drawing/2014/main" id="{8E48C63F-669E-4C87-8680-EB0F22C034DF}"/>
                  </a:ext>
                </a:extLst>
              </p:cNvPr>
              <p:cNvSpPr/>
              <p:nvPr/>
            </p:nvSpPr>
            <p:spPr>
              <a:xfrm>
                <a:off x="7394023" y="2612013"/>
                <a:ext cx="412793" cy="732649"/>
              </a:xfrm>
              <a:custGeom>
                <a:avLst/>
                <a:gdLst/>
                <a:ahLst/>
                <a:cxnLst/>
                <a:rect l="l" t="t" r="r" b="b"/>
                <a:pathLst>
                  <a:path w="17047" h="30256" extrusionOk="0">
                    <a:moveTo>
                      <a:pt x="1" y="0"/>
                    </a:moveTo>
                    <a:lnTo>
                      <a:pt x="17046" y="0"/>
                    </a:lnTo>
                    <a:lnTo>
                      <a:pt x="17046" y="30255"/>
                    </a:lnTo>
                    <a:lnTo>
                      <a:pt x="1" y="3025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9" name="Google Shape;1958;p37">
                <a:extLst>
                  <a:ext uri="{FF2B5EF4-FFF2-40B4-BE49-F238E27FC236}">
                    <a16:creationId xmlns:a16="http://schemas.microsoft.com/office/drawing/2014/main" id="{73E200D1-8571-48E4-84C5-F3DE2F55DE42}"/>
                  </a:ext>
                </a:extLst>
              </p:cNvPr>
              <p:cNvSpPr/>
              <p:nvPr/>
            </p:nvSpPr>
            <p:spPr>
              <a:xfrm>
                <a:off x="7498214" y="2546588"/>
                <a:ext cx="204399" cy="17798"/>
              </a:xfrm>
              <a:custGeom>
                <a:avLst/>
                <a:gdLst/>
                <a:ahLst/>
                <a:cxnLst/>
                <a:rect l="l" t="t" r="r" b="b"/>
                <a:pathLst>
                  <a:path w="8441" h="735" extrusionOk="0">
                    <a:moveTo>
                      <a:pt x="8040" y="734"/>
                    </a:moveTo>
                    <a:lnTo>
                      <a:pt x="368" y="734"/>
                    </a:lnTo>
                    <a:cubicBezTo>
                      <a:pt x="168" y="734"/>
                      <a:pt x="1" y="568"/>
                      <a:pt x="1" y="367"/>
                    </a:cubicBezTo>
                    <a:lnTo>
                      <a:pt x="1" y="367"/>
                    </a:lnTo>
                    <a:cubicBezTo>
                      <a:pt x="1" y="167"/>
                      <a:pt x="168" y="1"/>
                      <a:pt x="368" y="1"/>
                    </a:cubicBezTo>
                    <a:lnTo>
                      <a:pt x="8040" y="1"/>
                    </a:lnTo>
                    <a:cubicBezTo>
                      <a:pt x="8273" y="1"/>
                      <a:pt x="8440" y="167"/>
                      <a:pt x="8440" y="367"/>
                    </a:cubicBezTo>
                    <a:lnTo>
                      <a:pt x="8440" y="367"/>
                    </a:lnTo>
                    <a:cubicBezTo>
                      <a:pt x="8440" y="568"/>
                      <a:pt x="8273" y="734"/>
                      <a:pt x="8040" y="73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0" name="Google Shape;1959;p37">
                <a:extLst>
                  <a:ext uri="{FF2B5EF4-FFF2-40B4-BE49-F238E27FC236}">
                    <a16:creationId xmlns:a16="http://schemas.microsoft.com/office/drawing/2014/main" id="{E02AC6BF-0408-4B09-BE8D-534CD9D4361F}"/>
                  </a:ext>
                </a:extLst>
              </p:cNvPr>
              <p:cNvSpPr/>
              <p:nvPr/>
            </p:nvSpPr>
            <p:spPr>
              <a:xfrm>
                <a:off x="7561219" y="3373671"/>
                <a:ext cx="78384" cy="78360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3236" extrusionOk="0">
                    <a:moveTo>
                      <a:pt x="1602" y="0"/>
                    </a:moveTo>
                    <a:cubicBezTo>
                      <a:pt x="735" y="0"/>
                      <a:pt x="1" y="701"/>
                      <a:pt x="1" y="1601"/>
                    </a:cubicBezTo>
                    <a:cubicBezTo>
                      <a:pt x="1" y="2502"/>
                      <a:pt x="735" y="3236"/>
                      <a:pt x="1602" y="3236"/>
                    </a:cubicBezTo>
                    <a:cubicBezTo>
                      <a:pt x="2502" y="3236"/>
                      <a:pt x="3236" y="2502"/>
                      <a:pt x="3236" y="1601"/>
                    </a:cubicBezTo>
                    <a:cubicBezTo>
                      <a:pt x="3236" y="734"/>
                      <a:pt x="2502" y="0"/>
                      <a:pt x="16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</p:grpSp>
        <p:grpSp>
          <p:nvGrpSpPr>
            <p:cNvPr id="59" name="Google Shape;1960;p37">
              <a:extLst>
                <a:ext uri="{FF2B5EF4-FFF2-40B4-BE49-F238E27FC236}">
                  <a16:creationId xmlns:a16="http://schemas.microsoft.com/office/drawing/2014/main" id="{C61B168F-382C-4336-AAB0-09AB57BDB125}"/>
                </a:ext>
              </a:extLst>
            </p:cNvPr>
            <p:cNvGrpSpPr/>
            <p:nvPr/>
          </p:nvGrpSpPr>
          <p:grpSpPr>
            <a:xfrm>
              <a:off x="6291272" y="3497395"/>
              <a:ext cx="633833" cy="904149"/>
              <a:chOff x="1062538" y="2217018"/>
              <a:chExt cx="884501" cy="1261723"/>
            </a:xfrm>
          </p:grpSpPr>
          <p:sp>
            <p:nvSpPr>
              <p:cNvPr id="73" name="Google Shape;1961;p37">
                <a:extLst>
                  <a:ext uri="{FF2B5EF4-FFF2-40B4-BE49-F238E27FC236}">
                    <a16:creationId xmlns:a16="http://schemas.microsoft.com/office/drawing/2014/main" id="{223DB25D-C0E4-4FDD-976D-CCF4CEA2293B}"/>
                  </a:ext>
                </a:extLst>
              </p:cNvPr>
              <p:cNvSpPr/>
              <p:nvPr/>
            </p:nvSpPr>
            <p:spPr>
              <a:xfrm>
                <a:off x="1062538" y="2217018"/>
                <a:ext cx="884501" cy="1261723"/>
              </a:xfrm>
              <a:custGeom>
                <a:avLst/>
                <a:gdLst/>
                <a:ahLst/>
                <a:cxnLst/>
                <a:rect l="l" t="t" r="r" b="b"/>
                <a:pathLst>
                  <a:path w="36527" h="52105" extrusionOk="0">
                    <a:moveTo>
                      <a:pt x="7540" y="1"/>
                    </a:moveTo>
                    <a:lnTo>
                      <a:pt x="28988" y="1"/>
                    </a:lnTo>
                    <a:cubicBezTo>
                      <a:pt x="33125" y="1"/>
                      <a:pt x="36527" y="3403"/>
                      <a:pt x="36527" y="7540"/>
                    </a:cubicBezTo>
                    <a:lnTo>
                      <a:pt x="36527" y="44566"/>
                    </a:lnTo>
                    <a:cubicBezTo>
                      <a:pt x="36527" y="48702"/>
                      <a:pt x="33158" y="52105"/>
                      <a:pt x="28988" y="52105"/>
                    </a:cubicBezTo>
                    <a:lnTo>
                      <a:pt x="7540" y="52105"/>
                    </a:lnTo>
                    <a:cubicBezTo>
                      <a:pt x="3403" y="52105"/>
                      <a:pt x="1" y="48702"/>
                      <a:pt x="1" y="44566"/>
                    </a:cubicBezTo>
                    <a:lnTo>
                      <a:pt x="1" y="7540"/>
                    </a:lnTo>
                    <a:cubicBezTo>
                      <a:pt x="1" y="3370"/>
                      <a:pt x="3403" y="1"/>
                      <a:pt x="75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4" name="Google Shape;1962;p37">
                <a:extLst>
                  <a:ext uri="{FF2B5EF4-FFF2-40B4-BE49-F238E27FC236}">
                    <a16:creationId xmlns:a16="http://schemas.microsoft.com/office/drawing/2014/main" id="{0B6255FE-7E57-45A4-A3B8-E7F8773D1059}"/>
                  </a:ext>
                </a:extLst>
              </p:cNvPr>
              <p:cNvSpPr/>
              <p:nvPr/>
            </p:nvSpPr>
            <p:spPr>
              <a:xfrm>
                <a:off x="1124743" y="2322831"/>
                <a:ext cx="759310" cy="1039598"/>
              </a:xfrm>
              <a:custGeom>
                <a:avLst/>
                <a:gdLst/>
                <a:ahLst/>
                <a:cxnLst/>
                <a:rect l="l" t="t" r="r" b="b"/>
                <a:pathLst>
                  <a:path w="31357" h="42932" extrusionOk="0">
                    <a:moveTo>
                      <a:pt x="134" y="1"/>
                    </a:moveTo>
                    <a:lnTo>
                      <a:pt x="31256" y="1"/>
                    </a:lnTo>
                    <a:cubicBezTo>
                      <a:pt x="31323" y="1"/>
                      <a:pt x="31356" y="34"/>
                      <a:pt x="31356" y="101"/>
                    </a:cubicBezTo>
                    <a:lnTo>
                      <a:pt x="31356" y="42831"/>
                    </a:lnTo>
                    <a:cubicBezTo>
                      <a:pt x="31356" y="42898"/>
                      <a:pt x="31323" y="42931"/>
                      <a:pt x="31256" y="42931"/>
                    </a:cubicBezTo>
                    <a:lnTo>
                      <a:pt x="134" y="42931"/>
                    </a:lnTo>
                    <a:cubicBezTo>
                      <a:pt x="67" y="42931"/>
                      <a:pt x="34" y="42865"/>
                      <a:pt x="34" y="42831"/>
                    </a:cubicBezTo>
                    <a:lnTo>
                      <a:pt x="34" y="101"/>
                    </a:lnTo>
                    <a:cubicBezTo>
                      <a:pt x="0" y="34"/>
                      <a:pt x="67" y="1"/>
                      <a:pt x="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5" name="Google Shape;1963;p37">
                <a:extLst>
                  <a:ext uri="{FF2B5EF4-FFF2-40B4-BE49-F238E27FC236}">
                    <a16:creationId xmlns:a16="http://schemas.microsoft.com/office/drawing/2014/main" id="{4F503971-2BAD-4A4B-94E1-E4F76BF06559}"/>
                  </a:ext>
                </a:extLst>
              </p:cNvPr>
              <p:cNvSpPr/>
              <p:nvPr/>
            </p:nvSpPr>
            <p:spPr>
              <a:xfrm>
                <a:off x="1397752" y="2260173"/>
                <a:ext cx="214061" cy="19396"/>
              </a:xfrm>
              <a:custGeom>
                <a:avLst/>
                <a:gdLst/>
                <a:ahLst/>
                <a:cxnLst/>
                <a:rect l="l" t="t" r="r" b="b"/>
                <a:pathLst>
                  <a:path w="8840" h="801" extrusionOk="0">
                    <a:moveTo>
                      <a:pt x="400" y="0"/>
                    </a:moveTo>
                    <a:lnTo>
                      <a:pt x="8439" y="0"/>
                    </a:lnTo>
                    <a:cubicBezTo>
                      <a:pt x="8640" y="0"/>
                      <a:pt x="8840" y="201"/>
                      <a:pt x="8840" y="401"/>
                    </a:cubicBezTo>
                    <a:lnTo>
                      <a:pt x="8840" y="401"/>
                    </a:lnTo>
                    <a:cubicBezTo>
                      <a:pt x="8840" y="634"/>
                      <a:pt x="8640" y="801"/>
                      <a:pt x="8439" y="801"/>
                    </a:cubicBezTo>
                    <a:lnTo>
                      <a:pt x="400" y="801"/>
                    </a:lnTo>
                    <a:cubicBezTo>
                      <a:pt x="200" y="801"/>
                      <a:pt x="33" y="634"/>
                      <a:pt x="33" y="401"/>
                    </a:cubicBezTo>
                    <a:lnTo>
                      <a:pt x="33" y="401"/>
                    </a:lnTo>
                    <a:cubicBezTo>
                      <a:pt x="0" y="201"/>
                      <a:pt x="200" y="0"/>
                      <a:pt x="4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6" name="Google Shape;1964;p37">
                <a:extLst>
                  <a:ext uri="{FF2B5EF4-FFF2-40B4-BE49-F238E27FC236}">
                    <a16:creationId xmlns:a16="http://schemas.microsoft.com/office/drawing/2014/main" id="{428A18A9-D53B-4C4E-AB2E-DA7771634A8A}"/>
                  </a:ext>
                </a:extLst>
              </p:cNvPr>
              <p:cNvSpPr/>
              <p:nvPr/>
            </p:nvSpPr>
            <p:spPr>
              <a:xfrm>
                <a:off x="1472040" y="3386576"/>
                <a:ext cx="64654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2669" extrusionOk="0">
                    <a:moveTo>
                      <a:pt x="1335" y="2669"/>
                    </a:moveTo>
                    <a:cubicBezTo>
                      <a:pt x="2069" y="2669"/>
                      <a:pt x="2670" y="2068"/>
                      <a:pt x="2670" y="1334"/>
                    </a:cubicBezTo>
                    <a:cubicBezTo>
                      <a:pt x="2670" y="600"/>
                      <a:pt x="2069" y="0"/>
                      <a:pt x="1335" y="0"/>
                    </a:cubicBezTo>
                    <a:cubicBezTo>
                      <a:pt x="601" y="0"/>
                      <a:pt x="1" y="600"/>
                      <a:pt x="1" y="1334"/>
                    </a:cubicBezTo>
                    <a:cubicBezTo>
                      <a:pt x="1" y="2068"/>
                      <a:pt x="601" y="2669"/>
                      <a:pt x="1335" y="266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</p:grpSp>
        <p:grpSp>
          <p:nvGrpSpPr>
            <p:cNvPr id="60" name="Google Shape;1965;p37">
              <a:extLst>
                <a:ext uri="{FF2B5EF4-FFF2-40B4-BE49-F238E27FC236}">
                  <a16:creationId xmlns:a16="http://schemas.microsoft.com/office/drawing/2014/main" id="{9D29DB9C-D157-424C-95ED-8DC0EF399D41}"/>
                </a:ext>
              </a:extLst>
            </p:cNvPr>
            <p:cNvGrpSpPr/>
            <p:nvPr/>
          </p:nvGrpSpPr>
          <p:grpSpPr>
            <a:xfrm>
              <a:off x="7073434" y="3500943"/>
              <a:ext cx="1424940" cy="897026"/>
              <a:chOff x="2500794" y="2124136"/>
              <a:chExt cx="2125147" cy="1314953"/>
            </a:xfrm>
          </p:grpSpPr>
          <p:sp>
            <p:nvSpPr>
              <p:cNvPr id="66" name="Google Shape;1966;p37">
                <a:extLst>
                  <a:ext uri="{FF2B5EF4-FFF2-40B4-BE49-F238E27FC236}">
                    <a16:creationId xmlns:a16="http://schemas.microsoft.com/office/drawing/2014/main" id="{DF9B30C1-D834-4D24-B7D4-3C2ECB97686B}"/>
                  </a:ext>
                </a:extLst>
              </p:cNvPr>
              <p:cNvSpPr/>
              <p:nvPr/>
            </p:nvSpPr>
            <p:spPr>
              <a:xfrm>
                <a:off x="2707993" y="2124136"/>
                <a:ext cx="1710838" cy="1124399"/>
              </a:xfrm>
              <a:custGeom>
                <a:avLst/>
                <a:gdLst/>
                <a:ahLst/>
                <a:cxnLst/>
                <a:rect l="l" t="t" r="r" b="b"/>
                <a:pathLst>
                  <a:path w="70652" h="46434" extrusionOk="0">
                    <a:moveTo>
                      <a:pt x="68216" y="1"/>
                    </a:moveTo>
                    <a:lnTo>
                      <a:pt x="2436" y="1"/>
                    </a:lnTo>
                    <a:cubicBezTo>
                      <a:pt x="1102" y="1"/>
                      <a:pt x="1" y="1102"/>
                      <a:pt x="1" y="2436"/>
                    </a:cubicBezTo>
                    <a:lnTo>
                      <a:pt x="1" y="43999"/>
                    </a:lnTo>
                    <a:cubicBezTo>
                      <a:pt x="1" y="45333"/>
                      <a:pt x="1102" y="46434"/>
                      <a:pt x="2436" y="46434"/>
                    </a:cubicBezTo>
                    <a:lnTo>
                      <a:pt x="68216" y="46434"/>
                    </a:lnTo>
                    <a:cubicBezTo>
                      <a:pt x="69551" y="46434"/>
                      <a:pt x="70651" y="45333"/>
                      <a:pt x="70651" y="43999"/>
                    </a:cubicBezTo>
                    <a:lnTo>
                      <a:pt x="70651" y="2436"/>
                    </a:lnTo>
                    <a:cubicBezTo>
                      <a:pt x="70651" y="1102"/>
                      <a:pt x="69551" y="1"/>
                      <a:pt x="682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67" name="Google Shape;1967;p37">
                <a:extLst>
                  <a:ext uri="{FF2B5EF4-FFF2-40B4-BE49-F238E27FC236}">
                    <a16:creationId xmlns:a16="http://schemas.microsoft.com/office/drawing/2014/main" id="{F1F3B741-9E5D-4797-B2E5-957AF8A7A6CA}"/>
                  </a:ext>
                </a:extLst>
              </p:cNvPr>
              <p:cNvSpPr/>
              <p:nvPr/>
            </p:nvSpPr>
            <p:spPr>
              <a:xfrm>
                <a:off x="2796858" y="2242055"/>
                <a:ext cx="1533124" cy="823116"/>
              </a:xfrm>
              <a:custGeom>
                <a:avLst/>
                <a:gdLst/>
                <a:ahLst/>
                <a:cxnLst/>
                <a:rect l="l" t="t" r="r" b="b"/>
                <a:pathLst>
                  <a:path w="63313" h="33992" extrusionOk="0">
                    <a:moveTo>
                      <a:pt x="0" y="1"/>
                    </a:moveTo>
                    <a:lnTo>
                      <a:pt x="63312" y="1"/>
                    </a:lnTo>
                    <a:lnTo>
                      <a:pt x="63312" y="33992"/>
                    </a:lnTo>
                    <a:lnTo>
                      <a:pt x="0" y="339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68" name="Google Shape;1968;p37">
                <a:extLst>
                  <a:ext uri="{FF2B5EF4-FFF2-40B4-BE49-F238E27FC236}">
                    <a16:creationId xmlns:a16="http://schemas.microsoft.com/office/drawing/2014/main" id="{055B6784-05D6-4F12-A404-116967E08071}"/>
                  </a:ext>
                </a:extLst>
              </p:cNvPr>
              <p:cNvSpPr/>
              <p:nvPr/>
            </p:nvSpPr>
            <p:spPr>
              <a:xfrm>
                <a:off x="3541551" y="2163725"/>
                <a:ext cx="42836" cy="42836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69" extrusionOk="0">
                    <a:moveTo>
                      <a:pt x="901" y="1768"/>
                    </a:moveTo>
                    <a:cubicBezTo>
                      <a:pt x="401" y="1768"/>
                      <a:pt x="0" y="1368"/>
                      <a:pt x="0" y="868"/>
                    </a:cubicBezTo>
                    <a:cubicBezTo>
                      <a:pt x="0" y="401"/>
                      <a:pt x="401" y="0"/>
                      <a:pt x="901" y="0"/>
                    </a:cubicBezTo>
                    <a:cubicBezTo>
                      <a:pt x="1401" y="0"/>
                      <a:pt x="1768" y="401"/>
                      <a:pt x="1768" y="868"/>
                    </a:cubicBezTo>
                    <a:cubicBezTo>
                      <a:pt x="1768" y="1368"/>
                      <a:pt x="1401" y="1768"/>
                      <a:pt x="901" y="17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69" name="Google Shape;1969;p37">
                <a:extLst>
                  <a:ext uri="{FF2B5EF4-FFF2-40B4-BE49-F238E27FC236}">
                    <a16:creationId xmlns:a16="http://schemas.microsoft.com/office/drawing/2014/main" id="{4BD2A177-0CB7-4B56-9A05-FE7C7CDE1ADA}"/>
                  </a:ext>
                </a:extLst>
              </p:cNvPr>
              <p:cNvSpPr/>
              <p:nvPr/>
            </p:nvSpPr>
            <p:spPr>
              <a:xfrm>
                <a:off x="2500794" y="3248452"/>
                <a:ext cx="2125147" cy="100350"/>
              </a:xfrm>
              <a:custGeom>
                <a:avLst/>
                <a:gdLst/>
                <a:ahLst/>
                <a:cxnLst/>
                <a:rect l="l" t="t" r="r" b="b"/>
                <a:pathLst>
                  <a:path w="95202" h="5005" extrusionOk="0">
                    <a:moveTo>
                      <a:pt x="82926" y="1"/>
                    </a:moveTo>
                    <a:lnTo>
                      <a:pt x="12276" y="1"/>
                    </a:lnTo>
                    <a:lnTo>
                      <a:pt x="0" y="3637"/>
                    </a:lnTo>
                    <a:lnTo>
                      <a:pt x="47601" y="5005"/>
                    </a:lnTo>
                    <a:lnTo>
                      <a:pt x="95202" y="363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0" name="Google Shape;1970;p37">
                <a:extLst>
                  <a:ext uri="{FF2B5EF4-FFF2-40B4-BE49-F238E27FC236}">
                    <a16:creationId xmlns:a16="http://schemas.microsoft.com/office/drawing/2014/main" id="{9B96EC0E-D042-4CD1-A668-6BB264C040D0}"/>
                  </a:ext>
                </a:extLst>
              </p:cNvPr>
              <p:cNvSpPr/>
              <p:nvPr/>
            </p:nvSpPr>
            <p:spPr>
              <a:xfrm>
                <a:off x="2500794" y="3348784"/>
                <a:ext cx="2125147" cy="90305"/>
              </a:xfrm>
              <a:custGeom>
                <a:avLst/>
                <a:gdLst/>
                <a:ahLst/>
                <a:cxnLst/>
                <a:rect l="l" t="t" r="r" b="b"/>
                <a:pathLst>
                  <a:path w="95202" h="4504" extrusionOk="0">
                    <a:moveTo>
                      <a:pt x="95202" y="1"/>
                    </a:moveTo>
                    <a:lnTo>
                      <a:pt x="0" y="1"/>
                    </a:lnTo>
                    <a:lnTo>
                      <a:pt x="0" y="2736"/>
                    </a:lnTo>
                    <a:cubicBezTo>
                      <a:pt x="0" y="3703"/>
                      <a:pt x="801" y="4504"/>
                      <a:pt x="1768" y="4504"/>
                    </a:cubicBezTo>
                    <a:lnTo>
                      <a:pt x="93434" y="4504"/>
                    </a:lnTo>
                    <a:cubicBezTo>
                      <a:pt x="94401" y="4504"/>
                      <a:pt x="95202" y="3703"/>
                      <a:pt x="95202" y="27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1" name="Google Shape;1971;p37">
                <a:extLst>
                  <a:ext uri="{FF2B5EF4-FFF2-40B4-BE49-F238E27FC236}">
                    <a16:creationId xmlns:a16="http://schemas.microsoft.com/office/drawing/2014/main" id="{D66179CF-C7D9-4271-A5E8-05CFDF1721B9}"/>
                  </a:ext>
                </a:extLst>
              </p:cNvPr>
              <p:cNvSpPr/>
              <p:nvPr/>
            </p:nvSpPr>
            <p:spPr>
              <a:xfrm>
                <a:off x="3330746" y="3380074"/>
                <a:ext cx="465267" cy="29906"/>
              </a:xfrm>
              <a:custGeom>
                <a:avLst/>
                <a:gdLst/>
                <a:ahLst/>
                <a:cxnLst/>
                <a:rect l="l" t="t" r="r" b="b"/>
                <a:pathLst>
                  <a:path w="19214" h="1235" extrusionOk="0">
                    <a:moveTo>
                      <a:pt x="0" y="0"/>
                    </a:moveTo>
                    <a:lnTo>
                      <a:pt x="19214" y="0"/>
                    </a:lnTo>
                    <a:lnTo>
                      <a:pt x="19214" y="1234"/>
                    </a:lnTo>
                    <a:lnTo>
                      <a:pt x="0" y="123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2" name="Google Shape;1972;p37">
                <a:extLst>
                  <a:ext uri="{FF2B5EF4-FFF2-40B4-BE49-F238E27FC236}">
                    <a16:creationId xmlns:a16="http://schemas.microsoft.com/office/drawing/2014/main" id="{DE2BDE0B-958D-47F4-B9CF-7C7C3E4A85F7}"/>
                  </a:ext>
                </a:extLst>
              </p:cNvPr>
              <p:cNvSpPr/>
              <p:nvPr/>
            </p:nvSpPr>
            <p:spPr>
              <a:xfrm>
                <a:off x="2504460" y="3321339"/>
                <a:ext cx="2118006" cy="27459"/>
              </a:xfrm>
              <a:custGeom>
                <a:avLst/>
                <a:gdLst/>
                <a:ahLst/>
                <a:cxnLst/>
                <a:rect l="l" t="t" r="r" b="b"/>
                <a:pathLst>
                  <a:path w="95202" h="1369" extrusionOk="0">
                    <a:moveTo>
                      <a:pt x="0" y="1"/>
                    </a:moveTo>
                    <a:lnTo>
                      <a:pt x="95202" y="1"/>
                    </a:lnTo>
                    <a:lnTo>
                      <a:pt x="95202" y="1369"/>
                    </a:lnTo>
                    <a:lnTo>
                      <a:pt x="0" y="136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</p:grpSp>
        <p:sp>
          <p:nvSpPr>
            <p:cNvPr id="61" name="Google Shape;1973;p37">
              <a:extLst>
                <a:ext uri="{FF2B5EF4-FFF2-40B4-BE49-F238E27FC236}">
                  <a16:creationId xmlns:a16="http://schemas.microsoft.com/office/drawing/2014/main" id="{FC8C1608-E947-428C-AF83-E66BBC3988DD}"/>
                </a:ext>
              </a:extLst>
            </p:cNvPr>
            <p:cNvSpPr txBox="1"/>
            <p:nvPr/>
          </p:nvSpPr>
          <p:spPr>
            <a:xfrm>
              <a:off x="6300870" y="3763484"/>
              <a:ext cx="594211" cy="3156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pPr algn="ctr"/>
              <a:r>
                <a:rPr lang="en" sz="1575" b="1" dirty="0">
                  <a:latin typeface="Roboto"/>
                  <a:ea typeface="Roboto"/>
                  <a:cs typeface="Roboto"/>
                  <a:sym typeface="Roboto"/>
                </a:rPr>
                <a:t>Yea</a:t>
              </a:r>
              <a:endParaRPr sz="1575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2" name="Google Shape;1974;p37">
              <a:extLst>
                <a:ext uri="{FF2B5EF4-FFF2-40B4-BE49-F238E27FC236}">
                  <a16:creationId xmlns:a16="http://schemas.microsoft.com/office/drawing/2014/main" id="{5EAFBEEF-5EE5-4539-B20E-19E4E400A96A}"/>
                </a:ext>
              </a:extLst>
            </p:cNvPr>
            <p:cNvSpPr/>
            <p:nvPr/>
          </p:nvSpPr>
          <p:spPr>
            <a:xfrm>
              <a:off x="7738641" y="4135829"/>
              <a:ext cx="55209" cy="50907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901" y="1768"/>
                  </a:moveTo>
                  <a:cubicBezTo>
                    <a:pt x="401" y="1768"/>
                    <a:pt x="0" y="1368"/>
                    <a:pt x="0" y="868"/>
                  </a:cubicBezTo>
                  <a:cubicBezTo>
                    <a:pt x="0" y="401"/>
                    <a:pt x="401" y="0"/>
                    <a:pt x="901" y="0"/>
                  </a:cubicBezTo>
                  <a:cubicBezTo>
                    <a:pt x="1401" y="0"/>
                    <a:pt x="1768" y="401"/>
                    <a:pt x="1768" y="868"/>
                  </a:cubicBezTo>
                  <a:cubicBezTo>
                    <a:pt x="1768" y="1368"/>
                    <a:pt x="1401" y="1768"/>
                    <a:pt x="901" y="17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endParaRPr sz="750"/>
            </a:p>
          </p:txBody>
        </p:sp>
        <p:sp>
          <p:nvSpPr>
            <p:cNvPr id="63" name="Google Shape;1975;p37">
              <a:extLst>
                <a:ext uri="{FF2B5EF4-FFF2-40B4-BE49-F238E27FC236}">
                  <a16:creationId xmlns:a16="http://schemas.microsoft.com/office/drawing/2014/main" id="{6F4E5AB2-4E79-4EBD-AB1D-64B3C5B33F2F}"/>
                </a:ext>
              </a:extLst>
            </p:cNvPr>
            <p:cNvSpPr txBox="1"/>
            <p:nvPr/>
          </p:nvSpPr>
          <p:spPr>
            <a:xfrm>
              <a:off x="7260335" y="3686429"/>
              <a:ext cx="1033815" cy="3156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pPr algn="ctr"/>
              <a:r>
                <a:rPr lang="en-US" sz="1575" b="1" dirty="0">
                  <a:latin typeface="Roboto"/>
                  <a:ea typeface="Roboto"/>
                  <a:cs typeface="Roboto"/>
                  <a:sym typeface="Roboto"/>
                </a:rPr>
                <a:t>Sure</a:t>
              </a:r>
              <a:endParaRPr sz="1575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" name="Google Shape;1976;p37">
              <a:extLst>
                <a:ext uri="{FF2B5EF4-FFF2-40B4-BE49-F238E27FC236}">
                  <a16:creationId xmlns:a16="http://schemas.microsoft.com/office/drawing/2014/main" id="{E8051C22-6075-43C4-A1EB-870E8418BE13}"/>
                </a:ext>
              </a:extLst>
            </p:cNvPr>
            <p:cNvSpPr txBox="1"/>
            <p:nvPr/>
          </p:nvSpPr>
          <p:spPr>
            <a:xfrm>
              <a:off x="7883983" y="2586927"/>
              <a:ext cx="517800" cy="3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pPr algn="ctr"/>
              <a:r>
                <a:rPr lang="en" sz="1575" b="1" dirty="0">
                  <a:latin typeface="Roboto"/>
                  <a:ea typeface="Roboto"/>
                  <a:cs typeface="Roboto"/>
                  <a:sym typeface="Roboto"/>
                </a:rPr>
                <a:t>Yes</a:t>
              </a:r>
              <a:endParaRPr sz="1575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5" name="Google Shape;1977;p37">
              <a:extLst>
                <a:ext uri="{FF2B5EF4-FFF2-40B4-BE49-F238E27FC236}">
                  <a16:creationId xmlns:a16="http://schemas.microsoft.com/office/drawing/2014/main" id="{170FB6D8-0FFE-4C06-88FB-7375E6CEF0C8}"/>
                </a:ext>
              </a:extLst>
            </p:cNvPr>
            <p:cNvSpPr txBox="1"/>
            <p:nvPr/>
          </p:nvSpPr>
          <p:spPr>
            <a:xfrm>
              <a:off x="6386940" y="2512136"/>
              <a:ext cx="1033800" cy="3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pPr algn="ctr"/>
              <a:r>
                <a:rPr lang="en" sz="1575" b="1" dirty="0">
                  <a:latin typeface="Roboto"/>
                  <a:ea typeface="Roboto"/>
                  <a:cs typeface="Roboto"/>
                  <a:sym typeface="Roboto"/>
                </a:rPr>
                <a:t>OK</a:t>
              </a:r>
              <a:endParaRPr sz="1575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8" name="Google Shape;2770;p43">
            <a:extLst>
              <a:ext uri="{FF2B5EF4-FFF2-40B4-BE49-F238E27FC236}">
                <a16:creationId xmlns:a16="http://schemas.microsoft.com/office/drawing/2014/main" id="{C985D4E4-74FB-4232-A567-ECF7C54B0A67}"/>
              </a:ext>
            </a:extLst>
          </p:cNvPr>
          <p:cNvSpPr txBox="1">
            <a:spLocks/>
          </p:cNvSpPr>
          <p:nvPr/>
        </p:nvSpPr>
        <p:spPr>
          <a:xfrm>
            <a:off x="264719" y="2256449"/>
            <a:ext cx="2208000" cy="37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500" dirty="0">
                <a:solidFill>
                  <a:schemeClr val="dk1"/>
                </a:solidFill>
              </a:rPr>
              <a:t>Tech Savvy:</a:t>
            </a:r>
            <a:endParaRPr lang="en-SG" sz="2500" dirty="0">
              <a:solidFill>
                <a:schemeClr val="dk1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C479E7C-32F5-419B-BD16-6CCDCA20AF29}"/>
              </a:ext>
            </a:extLst>
          </p:cNvPr>
          <p:cNvSpPr txBox="1"/>
          <p:nvPr/>
        </p:nvSpPr>
        <p:spPr>
          <a:xfrm>
            <a:off x="6289267" y="1441009"/>
            <a:ext cx="2878126" cy="2634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7213" lvl="1" indent="-214313">
              <a:spcBef>
                <a:spcPts val="450"/>
              </a:spcBef>
              <a:buFont typeface="Wingdings" panose="05000000000000000000" pitchFamily="2" charset="2"/>
              <a:buChar char="v"/>
            </a:pPr>
            <a:r>
              <a:rPr lang="en-US" sz="1350" dirty="0"/>
              <a:t>risk adjusted returns from trading.</a:t>
            </a:r>
          </a:p>
          <a:p>
            <a:pPr lvl="1">
              <a:spcBef>
                <a:spcPts val="450"/>
              </a:spcBef>
            </a:pPr>
            <a:endParaRPr lang="en-US" sz="1350" dirty="0"/>
          </a:p>
          <a:p>
            <a:pPr marL="557213" lvl="1" indent="-214313">
              <a:spcBef>
                <a:spcPts val="450"/>
              </a:spcBef>
              <a:buFont typeface="Wingdings" panose="05000000000000000000" pitchFamily="2" charset="2"/>
              <a:buChar char="v"/>
            </a:pPr>
            <a:r>
              <a:rPr lang="en-US" sz="1350" dirty="0"/>
              <a:t>investment in financial instruments using trading strategies which can be repeated over time to generate returns.</a:t>
            </a:r>
          </a:p>
          <a:p>
            <a:pPr lvl="1">
              <a:spcBef>
                <a:spcPts val="450"/>
              </a:spcBef>
            </a:pPr>
            <a:endParaRPr lang="en-US" sz="1350" dirty="0"/>
          </a:p>
          <a:p>
            <a:pPr marL="557213" lvl="1" indent="-214313">
              <a:spcBef>
                <a:spcPts val="450"/>
              </a:spcBef>
              <a:buFont typeface="Wingdings" panose="05000000000000000000" pitchFamily="2" charset="2"/>
              <a:buChar char="v"/>
            </a:pPr>
            <a:r>
              <a:rPr lang="en-US" sz="1050" dirty="0"/>
              <a:t>trading</a:t>
            </a:r>
            <a:r>
              <a:rPr lang="en-US" sz="1350" dirty="0"/>
              <a:t> strategies which emphasize capital growth.</a:t>
            </a:r>
          </a:p>
        </p:txBody>
      </p:sp>
      <p:pic>
        <p:nvPicPr>
          <p:cNvPr id="9" name="Picture 8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37147343-BBA4-4815-ADEC-76DB6B918F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464" y="1011716"/>
            <a:ext cx="1142110" cy="1408693"/>
          </a:xfrm>
          <a:prstGeom prst="rect">
            <a:avLst/>
          </a:prstGeom>
        </p:spPr>
      </p:pic>
      <p:sp>
        <p:nvSpPr>
          <p:cNvPr id="104" name="Google Shape;2828;p43">
            <a:extLst>
              <a:ext uri="{FF2B5EF4-FFF2-40B4-BE49-F238E27FC236}">
                <a16:creationId xmlns:a16="http://schemas.microsoft.com/office/drawing/2014/main" id="{5F2350D3-986F-4E85-8224-4C631071499A}"/>
              </a:ext>
            </a:extLst>
          </p:cNvPr>
          <p:cNvSpPr txBox="1">
            <a:spLocks/>
          </p:cNvSpPr>
          <p:nvPr/>
        </p:nvSpPr>
        <p:spPr>
          <a:xfrm>
            <a:off x="821797" y="1394837"/>
            <a:ext cx="1774877" cy="251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21 years old &amp; above</a:t>
            </a:r>
          </a:p>
        </p:txBody>
      </p:sp>
      <p:pic>
        <p:nvPicPr>
          <p:cNvPr id="90" name="Picture 8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B5B27D53-D183-416D-BCC1-628ED3789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662" y="3040909"/>
            <a:ext cx="1142110" cy="1142110"/>
          </a:xfrm>
          <a:prstGeom prst="rect">
            <a:avLst/>
          </a:prstGeom>
        </p:spPr>
      </p:pic>
      <p:sp>
        <p:nvSpPr>
          <p:cNvPr id="106" name="Google Shape;2828;p43">
            <a:extLst>
              <a:ext uri="{FF2B5EF4-FFF2-40B4-BE49-F238E27FC236}">
                <a16:creationId xmlns:a16="http://schemas.microsoft.com/office/drawing/2014/main" id="{462D49CF-3FF7-4287-BB0A-F6592C7636E5}"/>
              </a:ext>
            </a:extLst>
          </p:cNvPr>
          <p:cNvSpPr txBox="1">
            <a:spLocks/>
          </p:cNvSpPr>
          <p:nvPr/>
        </p:nvSpPr>
        <p:spPr>
          <a:xfrm>
            <a:off x="4114655" y="2934335"/>
            <a:ext cx="2208000" cy="231035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Tony Goh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Email: tony@jnp.com.sg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Age: 40+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Job: Sales Manager</a:t>
            </a: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Quotes: 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“…has been doing manual trading. Heard about algo-trading. Will tried out if know how.” </a:t>
            </a: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91096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defTabSz="914378"/>
            <a:fld id="{00000000-1234-1234-1234-123412341234}" type="slidenum">
              <a:rPr lang="en" kern="0">
                <a:solidFill>
                  <a:srgbClr val="25A6E0"/>
                </a:solidFill>
              </a:rPr>
              <a:pPr defTabSz="914378"/>
              <a:t>7</a:t>
            </a:fld>
            <a:endParaRPr kern="0">
              <a:solidFill>
                <a:srgbClr val="25A6E0"/>
              </a:solidFill>
            </a:endParaRPr>
          </a:p>
        </p:txBody>
      </p:sp>
      <p:sp>
        <p:nvSpPr>
          <p:cNvPr id="9" name="Google Shape;628;p23">
            <a:extLst>
              <a:ext uri="{FF2B5EF4-FFF2-40B4-BE49-F238E27FC236}">
                <a16:creationId xmlns:a16="http://schemas.microsoft.com/office/drawing/2014/main" id="{082480AF-2CF8-4B45-BD81-5F6B579589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5140" y="419510"/>
            <a:ext cx="3805409" cy="48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SG" dirty="0"/>
              <a:t>Survey Insights</a:t>
            </a:r>
            <a:endParaRPr dirty="0"/>
          </a:p>
        </p:txBody>
      </p:sp>
      <p:grpSp>
        <p:nvGrpSpPr>
          <p:cNvPr id="10" name="Google Shape;629;p23">
            <a:extLst>
              <a:ext uri="{FF2B5EF4-FFF2-40B4-BE49-F238E27FC236}">
                <a16:creationId xmlns:a16="http://schemas.microsoft.com/office/drawing/2014/main" id="{FF805648-EC74-4C5E-9E47-8DD2F8B66B7D}"/>
              </a:ext>
            </a:extLst>
          </p:cNvPr>
          <p:cNvGrpSpPr/>
          <p:nvPr/>
        </p:nvGrpSpPr>
        <p:grpSpPr>
          <a:xfrm>
            <a:off x="1376163" y="1251502"/>
            <a:ext cx="4057000" cy="1062299"/>
            <a:chOff x="1376163" y="1251501"/>
            <a:chExt cx="4057000" cy="1062299"/>
          </a:xfrm>
        </p:grpSpPr>
        <p:sp>
          <p:nvSpPr>
            <p:cNvPr id="11" name="Google Shape;630;p23">
              <a:extLst>
                <a:ext uri="{FF2B5EF4-FFF2-40B4-BE49-F238E27FC236}">
                  <a16:creationId xmlns:a16="http://schemas.microsoft.com/office/drawing/2014/main" id="{56FCC3D6-76D4-4EE3-89D0-9E0FA943138B}"/>
                </a:ext>
              </a:extLst>
            </p:cNvPr>
            <p:cNvSpPr txBox="1"/>
            <p:nvPr/>
          </p:nvSpPr>
          <p:spPr>
            <a:xfrm>
              <a:off x="1376163" y="1251501"/>
              <a:ext cx="1795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7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Lack Time</a:t>
              </a:r>
              <a:endParaRPr sz="17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12" name="Google Shape;632;p23">
              <a:extLst>
                <a:ext uri="{FF2B5EF4-FFF2-40B4-BE49-F238E27FC236}">
                  <a16:creationId xmlns:a16="http://schemas.microsoft.com/office/drawing/2014/main" id="{DC2696AC-EE37-4459-9B12-3D125254CAA8}"/>
                </a:ext>
              </a:extLst>
            </p:cNvPr>
            <p:cNvCxnSpPr>
              <a:stCxn id="11" idx="3"/>
            </p:cNvCxnSpPr>
            <p:nvPr/>
          </p:nvCxnSpPr>
          <p:spPr>
            <a:xfrm>
              <a:off x="3171662" y="1466301"/>
              <a:ext cx="1316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13" name="Google Shape;633;p23">
              <a:extLst>
                <a:ext uri="{FF2B5EF4-FFF2-40B4-BE49-F238E27FC236}">
                  <a16:creationId xmlns:a16="http://schemas.microsoft.com/office/drawing/2014/main" id="{E0287F51-6902-4541-9E54-F2F366865851}"/>
                </a:ext>
              </a:extLst>
            </p:cNvPr>
            <p:cNvSpPr/>
            <p:nvPr/>
          </p:nvSpPr>
          <p:spPr>
            <a:xfrm>
              <a:off x="3659988" y="1266050"/>
              <a:ext cx="1773175" cy="1047750"/>
            </a:xfrm>
            <a:custGeom>
              <a:avLst/>
              <a:gdLst/>
              <a:ahLst/>
              <a:cxnLst/>
              <a:rect l="l" t="t" r="r" b="b"/>
              <a:pathLst>
                <a:path w="70927" h="41910" extrusionOk="0">
                  <a:moveTo>
                    <a:pt x="31105" y="1"/>
                  </a:moveTo>
                  <a:cubicBezTo>
                    <a:pt x="13584" y="1"/>
                    <a:pt x="1" y="16846"/>
                    <a:pt x="1" y="16846"/>
                  </a:cubicBezTo>
                  <a:cubicBezTo>
                    <a:pt x="1" y="16846"/>
                    <a:pt x="7397" y="14388"/>
                    <a:pt x="17711" y="14388"/>
                  </a:cubicBezTo>
                  <a:cubicBezTo>
                    <a:pt x="26170" y="14388"/>
                    <a:pt x="36592" y="16042"/>
                    <a:pt x="46507" y="22061"/>
                  </a:cubicBezTo>
                  <a:cubicBezTo>
                    <a:pt x="60282" y="30420"/>
                    <a:pt x="70926" y="41909"/>
                    <a:pt x="70926" y="41909"/>
                  </a:cubicBezTo>
                  <a:cubicBezTo>
                    <a:pt x="70926" y="41909"/>
                    <a:pt x="65485" y="6464"/>
                    <a:pt x="36505" y="547"/>
                  </a:cubicBezTo>
                  <a:cubicBezTo>
                    <a:pt x="34672" y="171"/>
                    <a:pt x="32869" y="1"/>
                    <a:pt x="3110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" name="Google Shape;634;p23">
              <a:extLst>
                <a:ext uri="{FF2B5EF4-FFF2-40B4-BE49-F238E27FC236}">
                  <a16:creationId xmlns:a16="http://schemas.microsoft.com/office/drawing/2014/main" id="{90F8F303-BFEB-4FA1-B9BF-94FDE59EE6A7}"/>
                </a:ext>
              </a:extLst>
            </p:cNvPr>
            <p:cNvSpPr txBox="1"/>
            <p:nvPr/>
          </p:nvSpPr>
          <p:spPr>
            <a:xfrm>
              <a:off x="4295788" y="129677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20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5" name="Google Shape;635;p23">
            <a:extLst>
              <a:ext uri="{FF2B5EF4-FFF2-40B4-BE49-F238E27FC236}">
                <a16:creationId xmlns:a16="http://schemas.microsoft.com/office/drawing/2014/main" id="{1F8DCCE3-964E-4CAB-A857-F481109C61A1}"/>
              </a:ext>
            </a:extLst>
          </p:cNvPr>
          <p:cNvGrpSpPr/>
          <p:nvPr/>
        </p:nvGrpSpPr>
        <p:grpSpPr>
          <a:xfrm>
            <a:off x="5038939" y="1252687"/>
            <a:ext cx="3182244" cy="2065182"/>
            <a:chOff x="5040238" y="1214493"/>
            <a:chExt cx="3182244" cy="2065182"/>
          </a:xfrm>
        </p:grpSpPr>
        <p:sp>
          <p:nvSpPr>
            <p:cNvPr id="16" name="Google Shape;637;p23">
              <a:extLst>
                <a:ext uri="{FF2B5EF4-FFF2-40B4-BE49-F238E27FC236}">
                  <a16:creationId xmlns:a16="http://schemas.microsoft.com/office/drawing/2014/main" id="{C96B2FB9-A8CD-45CD-92EB-0D0FE9168777}"/>
                </a:ext>
              </a:extLst>
            </p:cNvPr>
            <p:cNvSpPr txBox="1"/>
            <p:nvPr/>
          </p:nvSpPr>
          <p:spPr>
            <a:xfrm>
              <a:off x="6414082" y="1214493"/>
              <a:ext cx="1808400" cy="7342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SG" sz="1700" dirty="0">
                  <a:solidFill>
                    <a:srgbClr val="92D05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Annualized return rate at least 3% to 10%</a:t>
              </a:r>
              <a:endParaRPr sz="1700" dirty="0">
                <a:solidFill>
                  <a:srgbClr val="92D05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17" name="Google Shape;638;p23">
              <a:extLst>
                <a:ext uri="{FF2B5EF4-FFF2-40B4-BE49-F238E27FC236}">
                  <a16:creationId xmlns:a16="http://schemas.microsoft.com/office/drawing/2014/main" id="{B16631DF-080D-424F-A19A-CB3D34E7296F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flipH="1">
              <a:off x="5380574" y="1581610"/>
              <a:ext cx="1033508" cy="20105"/>
            </a:xfrm>
            <a:prstGeom prst="straightConnector1">
              <a:avLst/>
            </a:prstGeom>
            <a:noFill/>
            <a:ln w="9525" cap="flat" cmpd="sng">
              <a:solidFill>
                <a:srgbClr val="92D05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18" name="Google Shape;639;p23">
              <a:extLst>
                <a:ext uri="{FF2B5EF4-FFF2-40B4-BE49-F238E27FC236}">
                  <a16:creationId xmlns:a16="http://schemas.microsoft.com/office/drawing/2014/main" id="{26F3F5D2-E435-41A6-9705-570F4DBB4DE1}"/>
                </a:ext>
              </a:extLst>
            </p:cNvPr>
            <p:cNvSpPr/>
            <p:nvPr/>
          </p:nvSpPr>
          <p:spPr>
            <a:xfrm>
              <a:off x="5040238" y="1430925"/>
              <a:ext cx="1043000" cy="1848750"/>
            </a:xfrm>
            <a:custGeom>
              <a:avLst/>
              <a:gdLst/>
              <a:ahLst/>
              <a:cxnLst/>
              <a:rect l="l" t="t" r="r" b="b"/>
              <a:pathLst>
                <a:path w="41720" h="73950" extrusionOk="0">
                  <a:moveTo>
                    <a:pt x="0" y="0"/>
                  </a:moveTo>
                  <a:cubicBezTo>
                    <a:pt x="0" y="0"/>
                    <a:pt x="19300" y="17145"/>
                    <a:pt x="18729" y="42886"/>
                  </a:cubicBezTo>
                  <a:cubicBezTo>
                    <a:pt x="18383" y="58996"/>
                    <a:pt x="13752" y="73950"/>
                    <a:pt x="13752" y="73950"/>
                  </a:cubicBezTo>
                  <a:cubicBezTo>
                    <a:pt x="13752" y="73950"/>
                    <a:pt x="41720" y="51518"/>
                    <a:pt x="32373" y="23467"/>
                  </a:cubicBezTo>
                  <a:cubicBezTo>
                    <a:pt x="25896" y="4049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" name="Google Shape;640;p23">
              <a:extLst>
                <a:ext uri="{FF2B5EF4-FFF2-40B4-BE49-F238E27FC236}">
                  <a16:creationId xmlns:a16="http://schemas.microsoft.com/office/drawing/2014/main" id="{B0DE8777-AFE3-466F-9D32-7334ED6E03F8}"/>
                </a:ext>
              </a:extLst>
            </p:cNvPr>
            <p:cNvSpPr txBox="1"/>
            <p:nvPr/>
          </p:nvSpPr>
          <p:spPr>
            <a:xfrm>
              <a:off x="5433163" y="209602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  <p:grpSp>
        <p:nvGrpSpPr>
          <p:cNvPr id="20" name="Google Shape;641;p23">
            <a:extLst>
              <a:ext uri="{FF2B5EF4-FFF2-40B4-BE49-F238E27FC236}">
                <a16:creationId xmlns:a16="http://schemas.microsoft.com/office/drawing/2014/main" id="{E28950DA-A47C-43F6-A54B-9903F75CB663}"/>
              </a:ext>
            </a:extLst>
          </p:cNvPr>
          <p:cNvGrpSpPr/>
          <p:nvPr/>
        </p:nvGrpSpPr>
        <p:grpSpPr>
          <a:xfrm>
            <a:off x="4546575" y="2279342"/>
            <a:ext cx="3953678" cy="1504044"/>
            <a:chOff x="4522913" y="2311181"/>
            <a:chExt cx="3953677" cy="1504044"/>
          </a:xfrm>
        </p:grpSpPr>
        <p:sp>
          <p:nvSpPr>
            <p:cNvPr id="21" name="Google Shape;642;p23">
              <a:extLst>
                <a:ext uri="{FF2B5EF4-FFF2-40B4-BE49-F238E27FC236}">
                  <a16:creationId xmlns:a16="http://schemas.microsoft.com/office/drawing/2014/main" id="{7429C819-A43C-4348-9912-35D0D1467257}"/>
                </a:ext>
              </a:extLst>
            </p:cNvPr>
            <p:cNvSpPr txBox="1"/>
            <p:nvPr/>
          </p:nvSpPr>
          <p:spPr>
            <a:xfrm>
              <a:off x="6668190" y="2311181"/>
              <a:ext cx="1808400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SG" sz="1700" dirty="0">
                  <a:solidFill>
                    <a:srgbClr val="FF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Interest in US market</a:t>
              </a:r>
              <a:endParaRPr sz="1700" dirty="0">
                <a:solidFill>
                  <a:srgbClr val="FF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2" name="Google Shape;643;p23">
              <a:extLst>
                <a:ext uri="{FF2B5EF4-FFF2-40B4-BE49-F238E27FC236}">
                  <a16:creationId xmlns:a16="http://schemas.microsoft.com/office/drawing/2014/main" id="{CC06F973-8660-463B-8881-794F537D9568}"/>
                </a:ext>
              </a:extLst>
            </p:cNvPr>
            <p:cNvSpPr txBox="1"/>
            <p:nvPr/>
          </p:nvSpPr>
          <p:spPr>
            <a:xfrm>
              <a:off x="6626915" y="2782419"/>
              <a:ext cx="1808400" cy="734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SG" sz="1050" dirty="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1 - Equities</a:t>
              </a:r>
            </a:p>
            <a:p>
              <a:r>
                <a:rPr lang="en-SG" sz="1050" dirty="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2 - ETFs </a:t>
              </a:r>
            </a:p>
            <a:p>
              <a:r>
                <a:rPr lang="en-SG" sz="1050" dirty="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3 -  Crypto-currencies</a:t>
              </a:r>
            </a:p>
            <a:p>
              <a:r>
                <a:rPr lang="en-SG" sz="1050" dirty="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4 -REITs</a:t>
              </a:r>
              <a:endParaRPr sz="1050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" name="Google Shape;644;p23">
              <a:extLst>
                <a:ext uri="{FF2B5EF4-FFF2-40B4-BE49-F238E27FC236}">
                  <a16:creationId xmlns:a16="http://schemas.microsoft.com/office/drawing/2014/main" id="{A55EFE2B-3A86-4AA8-A5ED-0243E3A709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33463" y="2876598"/>
              <a:ext cx="605887" cy="0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24" name="Google Shape;645;p23">
              <a:extLst>
                <a:ext uri="{FF2B5EF4-FFF2-40B4-BE49-F238E27FC236}">
                  <a16:creationId xmlns:a16="http://schemas.microsoft.com/office/drawing/2014/main" id="{E6EC5F33-C2A7-4ED6-AB01-D1BD53155041}"/>
                </a:ext>
              </a:extLst>
            </p:cNvPr>
            <p:cNvSpPr/>
            <p:nvPr/>
          </p:nvSpPr>
          <p:spPr>
            <a:xfrm>
              <a:off x="4522913" y="2498025"/>
              <a:ext cx="1665400" cy="1317200"/>
            </a:xfrm>
            <a:custGeom>
              <a:avLst/>
              <a:gdLst/>
              <a:ahLst/>
              <a:cxnLst/>
              <a:rect l="l" t="t" r="r" b="b"/>
              <a:pathLst>
                <a:path w="66616" h="52688" extrusionOk="0">
                  <a:moveTo>
                    <a:pt x="57174" y="0"/>
                  </a:moveTo>
                  <a:cubicBezTo>
                    <a:pt x="57174" y="1"/>
                    <a:pt x="51970" y="25289"/>
                    <a:pt x="29397" y="37671"/>
                  </a:cubicBezTo>
                  <a:cubicBezTo>
                    <a:pt x="15276" y="45422"/>
                    <a:pt x="0" y="48887"/>
                    <a:pt x="0" y="48887"/>
                  </a:cubicBezTo>
                  <a:cubicBezTo>
                    <a:pt x="0" y="48887"/>
                    <a:pt x="9761" y="52688"/>
                    <a:pt x="21829" y="52688"/>
                  </a:cubicBezTo>
                  <a:cubicBezTo>
                    <a:pt x="32092" y="52688"/>
                    <a:pt x="44025" y="49939"/>
                    <a:pt x="53042" y="39767"/>
                  </a:cubicBezTo>
                  <a:cubicBezTo>
                    <a:pt x="66615" y="24444"/>
                    <a:pt x="57174" y="1"/>
                    <a:pt x="57174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" name="Google Shape;646;p23">
              <a:extLst>
                <a:ext uri="{FF2B5EF4-FFF2-40B4-BE49-F238E27FC236}">
                  <a16:creationId xmlns:a16="http://schemas.microsoft.com/office/drawing/2014/main" id="{F79536A6-5D8E-454A-915B-81031B765AAF}"/>
                </a:ext>
              </a:extLst>
            </p:cNvPr>
            <p:cNvSpPr txBox="1"/>
            <p:nvPr/>
          </p:nvSpPr>
          <p:spPr>
            <a:xfrm>
              <a:off x="5310938" y="327967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  <p:grpSp>
        <p:nvGrpSpPr>
          <p:cNvPr id="26" name="Google Shape;647;p23">
            <a:extLst>
              <a:ext uri="{FF2B5EF4-FFF2-40B4-BE49-F238E27FC236}">
                <a16:creationId xmlns:a16="http://schemas.microsoft.com/office/drawing/2014/main" id="{FF4E5772-693B-42AC-AC90-B308D1724405}"/>
              </a:ext>
            </a:extLst>
          </p:cNvPr>
          <p:cNvGrpSpPr/>
          <p:nvPr/>
        </p:nvGrpSpPr>
        <p:grpSpPr>
          <a:xfrm>
            <a:off x="3710889" y="3194826"/>
            <a:ext cx="5103447" cy="1574066"/>
            <a:chOff x="3710888" y="3194825"/>
            <a:chExt cx="5103447" cy="1574065"/>
          </a:xfrm>
        </p:grpSpPr>
        <p:sp>
          <p:nvSpPr>
            <p:cNvPr id="27" name="Google Shape;648;p23">
              <a:extLst>
                <a:ext uri="{FF2B5EF4-FFF2-40B4-BE49-F238E27FC236}">
                  <a16:creationId xmlns:a16="http://schemas.microsoft.com/office/drawing/2014/main" id="{D78B5D46-AFB3-45D1-B3C0-876CBB4C5742}"/>
                </a:ext>
              </a:extLst>
            </p:cNvPr>
            <p:cNvSpPr txBox="1"/>
            <p:nvPr/>
          </p:nvSpPr>
          <p:spPr>
            <a:xfrm>
              <a:off x="6263912" y="3792074"/>
              <a:ext cx="2550423" cy="9768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SG" sz="1700" dirty="0">
                  <a:solidFill>
                    <a:srgbClr val="0070C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Subscription fee level USD 3-5 per month (per USD 10K invested)</a:t>
              </a:r>
              <a:endParaRPr sz="1700" dirty="0">
                <a:solidFill>
                  <a:srgbClr val="0070C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28" name="Google Shape;650;p23">
              <a:extLst>
                <a:ext uri="{FF2B5EF4-FFF2-40B4-BE49-F238E27FC236}">
                  <a16:creationId xmlns:a16="http://schemas.microsoft.com/office/drawing/2014/main" id="{DA1EA5A6-A352-47AE-BF57-2E06DF5164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89592" y="4098425"/>
              <a:ext cx="1174320" cy="1"/>
            </a:xfrm>
            <a:prstGeom prst="straightConnector1">
              <a:avLst/>
            </a:prstGeom>
            <a:noFill/>
            <a:ln w="9525" cap="flat" cmpd="sng">
              <a:solidFill>
                <a:srgbClr val="0070C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29" name="Google Shape;651;p23">
              <a:extLst>
                <a:ext uri="{FF2B5EF4-FFF2-40B4-BE49-F238E27FC236}">
                  <a16:creationId xmlns:a16="http://schemas.microsoft.com/office/drawing/2014/main" id="{16639C21-E204-4BC9-A7A3-1C10DBD3052F}"/>
                </a:ext>
              </a:extLst>
            </p:cNvPr>
            <p:cNvSpPr/>
            <p:nvPr/>
          </p:nvSpPr>
          <p:spPr>
            <a:xfrm>
              <a:off x="3710888" y="3194825"/>
              <a:ext cx="1773175" cy="1047725"/>
            </a:xfrm>
            <a:custGeom>
              <a:avLst/>
              <a:gdLst/>
              <a:ahLst/>
              <a:cxnLst/>
              <a:rect l="l" t="t" r="r" b="b"/>
              <a:pathLst>
                <a:path w="70927" h="41909" extrusionOk="0">
                  <a:moveTo>
                    <a:pt x="1" y="1"/>
                  </a:moveTo>
                  <a:cubicBezTo>
                    <a:pt x="1" y="2"/>
                    <a:pt x="5442" y="35445"/>
                    <a:pt x="34422" y="41363"/>
                  </a:cubicBezTo>
                  <a:cubicBezTo>
                    <a:pt x="36255" y="41738"/>
                    <a:pt x="38058" y="41909"/>
                    <a:pt x="39822" y="41909"/>
                  </a:cubicBezTo>
                  <a:cubicBezTo>
                    <a:pt x="57343" y="41909"/>
                    <a:pt x="70926" y="25063"/>
                    <a:pt x="70926" y="25063"/>
                  </a:cubicBezTo>
                  <a:lnTo>
                    <a:pt x="70926" y="25063"/>
                  </a:lnTo>
                  <a:cubicBezTo>
                    <a:pt x="70926" y="25063"/>
                    <a:pt x="63530" y="27521"/>
                    <a:pt x="53216" y="27521"/>
                  </a:cubicBezTo>
                  <a:cubicBezTo>
                    <a:pt x="44757" y="27521"/>
                    <a:pt x="34335" y="25868"/>
                    <a:pt x="24420" y="19848"/>
                  </a:cubicBezTo>
                  <a:cubicBezTo>
                    <a:pt x="10645" y="1149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" name="Google Shape;652;p23">
              <a:extLst>
                <a:ext uri="{FF2B5EF4-FFF2-40B4-BE49-F238E27FC236}">
                  <a16:creationId xmlns:a16="http://schemas.microsoft.com/office/drawing/2014/main" id="{5A0E9A6C-BD91-49D2-949F-A420DDADD118}"/>
                </a:ext>
              </a:extLst>
            </p:cNvPr>
            <p:cNvSpPr txBox="1"/>
            <p:nvPr/>
          </p:nvSpPr>
          <p:spPr>
            <a:xfrm>
              <a:off x="4295788" y="381522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  <p:grpSp>
        <p:nvGrpSpPr>
          <p:cNvPr id="31" name="Google Shape;653;p23">
            <a:extLst>
              <a:ext uri="{FF2B5EF4-FFF2-40B4-BE49-F238E27FC236}">
                <a16:creationId xmlns:a16="http://schemas.microsoft.com/office/drawing/2014/main" id="{7F60B256-4BFC-48F6-B514-84001B81EB0B}"/>
              </a:ext>
            </a:extLst>
          </p:cNvPr>
          <p:cNvGrpSpPr/>
          <p:nvPr/>
        </p:nvGrpSpPr>
        <p:grpSpPr>
          <a:xfrm>
            <a:off x="619771" y="1698776"/>
            <a:ext cx="4002730" cy="1317225"/>
            <a:chOff x="619771" y="1698775"/>
            <a:chExt cx="4002729" cy="1317225"/>
          </a:xfrm>
        </p:grpSpPr>
        <p:sp>
          <p:nvSpPr>
            <p:cNvPr id="32" name="Google Shape;654;p23">
              <a:extLst>
                <a:ext uri="{FF2B5EF4-FFF2-40B4-BE49-F238E27FC236}">
                  <a16:creationId xmlns:a16="http://schemas.microsoft.com/office/drawing/2014/main" id="{A403EF6D-C0E4-4559-B413-14C925EDB546}"/>
                </a:ext>
              </a:extLst>
            </p:cNvPr>
            <p:cNvSpPr txBox="1"/>
            <p:nvPr/>
          </p:nvSpPr>
          <p:spPr>
            <a:xfrm>
              <a:off x="619771" y="1925974"/>
              <a:ext cx="2001926" cy="6603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SG" sz="1700" dirty="0">
                  <a:solidFill>
                    <a:srgbClr val="FFC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35% knows about Algo-trading</a:t>
              </a:r>
              <a:endParaRPr sz="1700" dirty="0">
                <a:solidFill>
                  <a:srgbClr val="FFC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33" name="Google Shape;656;p23">
              <a:extLst>
                <a:ext uri="{FF2B5EF4-FFF2-40B4-BE49-F238E27FC236}">
                  <a16:creationId xmlns:a16="http://schemas.microsoft.com/office/drawing/2014/main" id="{3D7D54C0-0B15-4030-B9CE-6D752EF69045}"/>
                </a:ext>
              </a:extLst>
            </p:cNvPr>
            <p:cNvCxnSpPr>
              <a:cxnSpLocks/>
            </p:cNvCxnSpPr>
            <p:nvPr/>
          </p:nvCxnSpPr>
          <p:spPr>
            <a:xfrm>
              <a:off x="2540637" y="2205057"/>
              <a:ext cx="783973" cy="22823"/>
            </a:xfrm>
            <a:prstGeom prst="straightConnector1">
              <a:avLst/>
            </a:prstGeom>
            <a:noFill/>
            <a:ln w="9525" cap="flat" cmpd="sng">
              <a:solidFill>
                <a:srgbClr val="FFC00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34" name="Google Shape;657;p23">
              <a:extLst>
                <a:ext uri="{FF2B5EF4-FFF2-40B4-BE49-F238E27FC236}">
                  <a16:creationId xmlns:a16="http://schemas.microsoft.com/office/drawing/2014/main" id="{021C0EDE-04EF-44FC-B90A-7EDF1A4847AA}"/>
                </a:ext>
              </a:extLst>
            </p:cNvPr>
            <p:cNvSpPr/>
            <p:nvPr/>
          </p:nvSpPr>
          <p:spPr>
            <a:xfrm>
              <a:off x="2957075" y="1698775"/>
              <a:ext cx="1665425" cy="1317225"/>
            </a:xfrm>
            <a:custGeom>
              <a:avLst/>
              <a:gdLst/>
              <a:ahLst/>
              <a:cxnLst/>
              <a:rect l="l" t="t" r="r" b="b"/>
              <a:pathLst>
                <a:path w="66617" h="52689" extrusionOk="0">
                  <a:moveTo>
                    <a:pt x="44789" y="1"/>
                  </a:moveTo>
                  <a:cubicBezTo>
                    <a:pt x="34527" y="1"/>
                    <a:pt x="22598" y="2750"/>
                    <a:pt x="13586" y="12922"/>
                  </a:cubicBezTo>
                  <a:cubicBezTo>
                    <a:pt x="1" y="28245"/>
                    <a:pt x="9442" y="52689"/>
                    <a:pt x="9442" y="52689"/>
                  </a:cubicBezTo>
                  <a:cubicBezTo>
                    <a:pt x="9442" y="52689"/>
                    <a:pt x="14645" y="27400"/>
                    <a:pt x="37220" y="15017"/>
                  </a:cubicBezTo>
                  <a:cubicBezTo>
                    <a:pt x="51352" y="7266"/>
                    <a:pt x="66616" y="3802"/>
                    <a:pt x="66616" y="3802"/>
                  </a:cubicBezTo>
                  <a:cubicBezTo>
                    <a:pt x="66616" y="3802"/>
                    <a:pt x="56855" y="1"/>
                    <a:pt x="44789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" name="Google Shape;658;p23">
              <a:extLst>
                <a:ext uri="{FF2B5EF4-FFF2-40B4-BE49-F238E27FC236}">
                  <a16:creationId xmlns:a16="http://schemas.microsoft.com/office/drawing/2014/main" id="{6807481A-B3B3-44FF-BFB2-14AF98C834C8}"/>
                </a:ext>
              </a:extLst>
            </p:cNvPr>
            <p:cNvSpPr txBox="1"/>
            <p:nvPr/>
          </p:nvSpPr>
          <p:spPr>
            <a:xfrm>
              <a:off x="3288188" y="184287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06</a:t>
              </a:r>
              <a:endParaRPr sz="20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6" name="Google Shape;659;p23">
            <a:extLst>
              <a:ext uri="{FF2B5EF4-FFF2-40B4-BE49-F238E27FC236}">
                <a16:creationId xmlns:a16="http://schemas.microsoft.com/office/drawing/2014/main" id="{507E66DC-D05F-4FAD-A3AD-61C9FDA0087D}"/>
              </a:ext>
            </a:extLst>
          </p:cNvPr>
          <p:cNvGrpSpPr/>
          <p:nvPr/>
        </p:nvGrpSpPr>
        <p:grpSpPr>
          <a:xfrm>
            <a:off x="723022" y="2228926"/>
            <a:ext cx="3380792" cy="1848775"/>
            <a:chOff x="723021" y="2228925"/>
            <a:chExt cx="3380792" cy="1848775"/>
          </a:xfrm>
        </p:grpSpPr>
        <p:sp>
          <p:nvSpPr>
            <p:cNvPr id="37" name="Google Shape;660;p23">
              <a:extLst>
                <a:ext uri="{FF2B5EF4-FFF2-40B4-BE49-F238E27FC236}">
                  <a16:creationId xmlns:a16="http://schemas.microsoft.com/office/drawing/2014/main" id="{2AAF1103-5F76-4154-B53D-C579039B3BA1}"/>
                </a:ext>
              </a:extLst>
            </p:cNvPr>
            <p:cNvSpPr txBox="1"/>
            <p:nvPr/>
          </p:nvSpPr>
          <p:spPr>
            <a:xfrm>
              <a:off x="723021" y="3350225"/>
              <a:ext cx="1795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SG" sz="1700" dirty="0">
                  <a:solidFill>
                    <a:schemeClr val="bg1">
                      <a:lumMod val="65000"/>
                    </a:schemeClr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Concern strategy’s capability in meeting profit</a:t>
              </a:r>
            </a:p>
            <a:p>
              <a:pPr algn="r"/>
              <a:r>
                <a:rPr lang="en-SG" sz="1700" dirty="0">
                  <a:solidFill>
                    <a:schemeClr val="bg1">
                      <a:lumMod val="65000"/>
                    </a:schemeClr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target</a:t>
              </a:r>
              <a:endParaRPr sz="1700" dirty="0">
                <a:solidFill>
                  <a:schemeClr val="bg1">
                    <a:lumMod val="65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38" name="Google Shape;662;p23">
              <a:extLst>
                <a:ext uri="{FF2B5EF4-FFF2-40B4-BE49-F238E27FC236}">
                  <a16:creationId xmlns:a16="http://schemas.microsoft.com/office/drawing/2014/main" id="{C427750B-22CB-4BD8-8BAE-AF81D6D7207C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2518521" y="3565025"/>
              <a:ext cx="972600" cy="0"/>
            </a:xfrm>
            <a:prstGeom prst="straightConnector1">
              <a:avLst/>
            </a:prstGeom>
            <a:noFill/>
            <a:ln w="9525" cap="flat" cmpd="sng">
              <a:solidFill>
                <a:schemeClr val="bg1">
                  <a:lumMod val="65000"/>
                </a:schemeClr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39" name="Google Shape;663;p23">
              <a:extLst>
                <a:ext uri="{FF2B5EF4-FFF2-40B4-BE49-F238E27FC236}">
                  <a16:creationId xmlns:a16="http://schemas.microsoft.com/office/drawing/2014/main" id="{6BF2235F-3AF7-43AC-816B-FD3CB7BF8F1C}"/>
                </a:ext>
              </a:extLst>
            </p:cNvPr>
            <p:cNvSpPr/>
            <p:nvPr/>
          </p:nvSpPr>
          <p:spPr>
            <a:xfrm>
              <a:off x="3060813" y="2228925"/>
              <a:ext cx="1043000" cy="1848775"/>
            </a:xfrm>
            <a:custGeom>
              <a:avLst/>
              <a:gdLst/>
              <a:ahLst/>
              <a:cxnLst/>
              <a:rect l="l" t="t" r="r" b="b"/>
              <a:pathLst>
                <a:path w="41720" h="73951" extrusionOk="0">
                  <a:moveTo>
                    <a:pt x="27968" y="1"/>
                  </a:moveTo>
                  <a:cubicBezTo>
                    <a:pt x="27967" y="2"/>
                    <a:pt x="1" y="22433"/>
                    <a:pt x="9347" y="50483"/>
                  </a:cubicBezTo>
                  <a:cubicBezTo>
                    <a:pt x="15836" y="69902"/>
                    <a:pt x="41720" y="73950"/>
                    <a:pt x="41720" y="73950"/>
                  </a:cubicBezTo>
                  <a:cubicBezTo>
                    <a:pt x="41720" y="73950"/>
                    <a:pt x="22432" y="56805"/>
                    <a:pt x="22991" y="31064"/>
                  </a:cubicBezTo>
                  <a:cubicBezTo>
                    <a:pt x="23337" y="14955"/>
                    <a:pt x="27968" y="1"/>
                    <a:pt x="279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" name="Google Shape;664;p23">
              <a:extLst>
                <a:ext uri="{FF2B5EF4-FFF2-40B4-BE49-F238E27FC236}">
                  <a16:creationId xmlns:a16="http://schemas.microsoft.com/office/drawing/2014/main" id="{84CFBD37-A9E9-4DBA-91ED-F4CA43D5CC36}"/>
                </a:ext>
              </a:extLst>
            </p:cNvPr>
            <p:cNvSpPr txBox="1"/>
            <p:nvPr/>
          </p:nvSpPr>
          <p:spPr>
            <a:xfrm>
              <a:off x="3209288" y="3064513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05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331F3270-9F8F-42DE-A661-E091FC628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616" y="2231282"/>
            <a:ext cx="1128446" cy="104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03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3.</a:t>
            </a:r>
            <a:r>
              <a:rPr lang="en-US" sz="3600" dirty="0"/>
              <a:t> </a:t>
            </a:r>
            <a:r>
              <a:rPr lang="en-US" sz="3600" dirty="0" err="1"/>
              <a:t>QuantConnect</a:t>
            </a:r>
            <a:r>
              <a:rPr lang="en-US" sz="3600" dirty="0"/>
              <a:t> Alpha Market</a:t>
            </a:r>
            <a:endParaRPr sz="3600" dirty="0"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typical case of strategy selection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2761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Strategy selection on Alpha Market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087AF74-63D6-4A4F-97BC-34DC0B75D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3" t="15238" b="6878"/>
          <a:stretch/>
        </p:blipFill>
        <p:spPr>
          <a:xfrm>
            <a:off x="943375" y="1351044"/>
            <a:ext cx="7162800" cy="3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55623"/>
      </p:ext>
    </p:extLst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1760</TotalTime>
  <Words>700</Words>
  <Application>Microsoft Office PowerPoint</Application>
  <PresentationFormat>On-screen Show (16:9)</PresentationFormat>
  <Paragraphs>182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Inter</vt:lpstr>
      <vt:lpstr>Courier New</vt:lpstr>
      <vt:lpstr>Calibri</vt:lpstr>
      <vt:lpstr>Inter-Regular</vt:lpstr>
      <vt:lpstr>Wingdings</vt:lpstr>
      <vt:lpstr>Arial</vt:lpstr>
      <vt:lpstr>Fira Sans Extra Condensed Medium</vt:lpstr>
      <vt:lpstr>Roboto</vt:lpstr>
      <vt:lpstr>Joan template</vt:lpstr>
      <vt:lpstr>PowerPoint Presentation</vt:lpstr>
      <vt:lpstr>Roadmap</vt:lpstr>
      <vt:lpstr>1.Trading Strategy as a Service</vt:lpstr>
      <vt:lpstr>New Way of Trading/Investing</vt:lpstr>
      <vt:lpstr>2.Understanding our client</vt:lpstr>
      <vt:lpstr>Persona Infographics</vt:lpstr>
      <vt:lpstr>Survey Insights</vt:lpstr>
      <vt:lpstr>3. QuantConnect Alpha Market</vt:lpstr>
      <vt:lpstr>Strategy selection on Alpha Market</vt:lpstr>
      <vt:lpstr>Example of a strategy</vt:lpstr>
      <vt:lpstr>4. Our Solution</vt:lpstr>
      <vt:lpstr>Our solution</vt:lpstr>
      <vt:lpstr>Short term trading strategy</vt:lpstr>
      <vt:lpstr>Short term trading strategy backtest</vt:lpstr>
      <vt:lpstr>Short term trading strategy backtest</vt:lpstr>
      <vt:lpstr>Backtest results</vt:lpstr>
      <vt:lpstr>QC Lean : research environment</vt:lpstr>
      <vt:lpstr>5. Financials</vt:lpstr>
      <vt:lpstr>Financials</vt:lpstr>
      <vt:lpstr>Conclusion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Caroline Roberts</dc:creator>
  <cp:lastModifiedBy>Ngan KL</cp:lastModifiedBy>
  <cp:revision>85</cp:revision>
  <dcterms:modified xsi:type="dcterms:W3CDTF">2021-08-28T14:10:27Z</dcterms:modified>
</cp:coreProperties>
</file>